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328" r:id="rId4"/>
    <p:sldId id="263" r:id="rId5"/>
    <p:sldId id="689" r:id="rId6"/>
    <p:sldId id="691" r:id="rId7"/>
    <p:sldId id="955" r:id="rId8"/>
    <p:sldId id="956" r:id="rId9"/>
    <p:sldId id="957" r:id="rId10"/>
    <p:sldId id="958" r:id="rId11"/>
    <p:sldId id="959" r:id="rId12"/>
    <p:sldId id="960" r:id="rId13"/>
    <p:sldId id="961" r:id="rId14"/>
    <p:sldId id="962" r:id="rId15"/>
    <p:sldId id="963" r:id="rId16"/>
    <p:sldId id="964" r:id="rId17"/>
    <p:sldId id="934" r:id="rId18"/>
    <p:sldId id="931" r:id="rId19"/>
    <p:sldId id="966" r:id="rId20"/>
    <p:sldId id="967" r:id="rId21"/>
    <p:sldId id="968" r:id="rId22"/>
    <p:sldId id="965" r:id="rId23"/>
    <p:sldId id="935" r:id="rId24"/>
    <p:sldId id="932" r:id="rId25"/>
    <p:sldId id="990" r:id="rId26"/>
    <p:sldId id="991" r:id="rId27"/>
    <p:sldId id="992" r:id="rId28"/>
    <p:sldId id="936" r:id="rId29"/>
    <p:sldId id="910" r:id="rId30"/>
    <p:sldId id="993" r:id="rId31"/>
    <p:sldId id="995" r:id="rId32"/>
    <p:sldId id="718" r:id="rId33"/>
    <p:sldId id="700" r:id="rId34"/>
    <p:sldId id="996" r:id="rId35"/>
    <p:sldId id="997" r:id="rId36"/>
    <p:sldId id="998" r:id="rId37"/>
    <p:sldId id="999" r:id="rId38"/>
    <p:sldId id="1000" r:id="rId39"/>
    <p:sldId id="1001" r:id="rId40"/>
    <p:sldId id="1002" r:id="rId41"/>
    <p:sldId id="1003" r:id="rId42"/>
    <p:sldId id="1004" r:id="rId43"/>
    <p:sldId id="1005" r:id="rId44"/>
    <p:sldId id="1006" r:id="rId45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09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19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438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3048000" algn="l" defTabSz="1218565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3657600" algn="l" defTabSz="1218565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4267200" algn="l" defTabSz="1218565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4876800" algn="l" defTabSz="1218565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8">
          <p15:clr>
            <a:srgbClr val="A4A3A4"/>
          </p15:clr>
        </p15:guide>
        <p15:guide id="2" pos="3840">
          <p15:clr>
            <a:srgbClr val="A4A3A4"/>
          </p15:clr>
        </p15:guide>
        <p15:guide id="3" pos="7274">
          <p15:clr>
            <a:srgbClr val="A4A3A4"/>
          </p15:clr>
        </p15:guide>
        <p15:guide id="4" pos="40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AE9"/>
    <a:srgbClr val="FCFCFC"/>
    <a:srgbClr val="CCD0D1"/>
    <a:srgbClr val="D7D9E1"/>
    <a:srgbClr val="D5D8E3"/>
    <a:srgbClr val="DADBDE"/>
    <a:srgbClr val="D9DDE7"/>
    <a:srgbClr val="ECECEC"/>
    <a:srgbClr val="E2E2E2"/>
    <a:srgbClr val="E4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84" autoAdjust="0"/>
    <p:restoredTop sz="94660"/>
  </p:normalViewPr>
  <p:slideViewPr>
    <p:cSldViewPr>
      <p:cViewPr varScale="1">
        <p:scale>
          <a:sx n="64" d="100"/>
          <a:sy n="64" d="100"/>
        </p:scale>
        <p:origin x="786" y="66"/>
      </p:cViewPr>
      <p:guideLst>
        <p:guide orient="horz" pos="2188"/>
        <p:guide pos="3840"/>
        <p:guide pos="7274"/>
        <p:guide pos="402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00" d="100"/>
        <a:sy n="100" d="100"/>
      </p:scale>
      <p:origin x="0" y="-60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B58EF-4ABD-40F4-ACA4-FE81D742E6DD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1FC198-2D83-4DFC-8CDD-7D23AF44D4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DF8838-2596-481A-81BD-BA549497E720}" type="datetimeFigureOut">
              <a:rPr lang="zh-CN" altLang="en-US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7507C5-9851-4EF6-82C9-5647805156C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3F2B87-989E-4F4D-A3D6-9B10DAD785BB}" type="datetimeFigureOut">
              <a:rPr lang="zh-CN" altLang="en-US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954EB6-7BED-43FD-8483-DCA0766CC83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06375"/>
            <a:ext cx="2743200" cy="438785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06375"/>
            <a:ext cx="8026400" cy="43878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DB09A5-729D-4B62-9A05-E166FB412201}" type="datetimeFigureOut">
              <a:rPr lang="zh-CN" altLang="en-US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21541-2C8E-4FE7-AD01-6AECC40AD2E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9456" y="286687"/>
            <a:ext cx="3655808" cy="369524"/>
          </a:xfrm>
        </p:spPr>
        <p:txBody>
          <a:bodyPr/>
          <a:lstStyle>
            <a:lvl1pPr algn="l">
              <a:defRPr sz="2135" b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椭圆 7"/>
          <p:cNvSpPr/>
          <p:nvPr userDrawn="1"/>
        </p:nvSpPr>
        <p:spPr>
          <a:xfrm>
            <a:off x="481684" y="172512"/>
            <a:ext cx="648675" cy="648672"/>
          </a:xfrm>
          <a:prstGeom prst="ellipse">
            <a:avLst/>
          </a:prstGeom>
          <a:gradFill flip="none" rotWithShape="1">
            <a:gsLst>
              <a:gs pos="55000">
                <a:srgbClr val="E7E7E7"/>
              </a:gs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1270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</a:ln>
          <a:effectLst>
            <a:outerShdw blurRad="203200" dist="88900" dir="8100000" sx="102000" sy="10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334856" y="697044"/>
            <a:ext cx="9900411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 userDrawn="1"/>
        </p:nvSpPr>
        <p:spPr>
          <a:xfrm>
            <a:off x="11351187" y="646644"/>
            <a:ext cx="100800" cy="100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11508349" y="646644"/>
            <a:ext cx="100800" cy="100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/>
        </p:nvSpPr>
        <p:spPr>
          <a:xfrm>
            <a:off x="11665512" y="646644"/>
            <a:ext cx="100800" cy="100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432" y="406315"/>
            <a:ext cx="5040560" cy="504055"/>
          </a:xfrm>
        </p:spPr>
        <p:txBody>
          <a:bodyPr lIns="0" tIns="0" rIns="0" bIns="0" anchor="t"/>
          <a:lstStyle>
            <a:lvl1pPr algn="l">
              <a:defRPr sz="3200" b="0" cap="all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102D13-023C-493B-946F-6334B1550202}" type="datetimeFigureOut">
              <a:rPr lang="zh-CN" altLang="en-US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27665-4685-4CFB-A4DF-574C5BBB6387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五边形 6"/>
          <p:cNvSpPr/>
          <p:nvPr userDrawn="1"/>
        </p:nvSpPr>
        <p:spPr>
          <a:xfrm>
            <a:off x="263352" y="432893"/>
            <a:ext cx="573964" cy="432047"/>
          </a:xfrm>
          <a:prstGeom prst="homePlate">
            <a:avLst>
              <a:gd name="adj" fmla="val 3824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31676" y="432893"/>
            <a:ext cx="95672" cy="4320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" y="432893"/>
            <a:ext cx="95672" cy="4320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70EC45-3C31-4C3D-8B77-22FF0C9AAD4A}" type="datetimeFigureOut">
              <a:rPr lang="zh-CN" altLang="en-US"/>
              <a:t>2018/11/29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4074A8-D729-49BB-A7BC-DB2359C77DB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2018/11/29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42A674-53CD-422B-9892-C4EF0827967E}" type="datetimeFigureOut">
              <a:rPr lang="zh-CN" altLang="en-US"/>
              <a:t>2018/11/29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B350D4-CBC2-4A07-BB4A-B4CC231CE9C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50000">
              <a:srgbClr val="ECECEC"/>
            </a:gs>
            <a:gs pos="0">
              <a:srgbClr val="E2E2E2"/>
            </a:gs>
            <a:gs pos="100000">
              <a:schemeClr val="bg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5118EC-EDEF-4F9C-852D-0A464BD53A70}" type="datetimeFigureOut">
              <a:rPr lang="zh-CN" altLang="en-US"/>
              <a:t>2018/11/29</a:t>
            </a:fld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CC5073-A55C-4F3C-8D7B-130473455D17}" type="slidenum">
              <a:rPr lang="zh-CN" altLang="en-US"/>
              <a:t>‹#›</a:t>
            </a:fld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3165C5-19AB-4D7E-BF4E-8030D4BC8E07}" type="datetimeFigureOut">
              <a:rPr lang="zh-CN" altLang="en-US"/>
              <a:t>2018/11/29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C2AC4E-50CB-4334-996F-7EE8464BD26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C6AEFD-D42C-445E-A078-69D256A721CC}" type="datetimeFigureOut">
              <a:rPr lang="zh-CN" altLang="en-US"/>
              <a:t>2018/11/29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B7A587-D83B-45BF-80B0-EB01029C556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75167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CA76A6C-E1BF-41A9-90D8-1F55C472F0D3}" type="datetimeFigureOut">
              <a:rPr lang="zh-CN" altLang="en-US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AC6EAE7-8652-497A-B0B9-2516C5BD65FF}" type="slidenum">
              <a:rPr lang="zh-CN" altLang="en-US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71000">
                <a:schemeClr val="bg1">
                  <a:lumMod val="9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xStyles>
    <p:titleStyle>
      <a:lvl1pPr algn="ctr" rtl="0" fontAlgn="base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234946" y="3836915"/>
            <a:ext cx="9703060" cy="548245"/>
            <a:chOff x="898376" y="3075806"/>
            <a:chExt cx="7277295" cy="411184"/>
          </a:xfrm>
        </p:grpSpPr>
        <p:sp>
          <p:nvSpPr>
            <p:cNvPr id="15" name="五边形 14"/>
            <p:cNvSpPr/>
            <p:nvPr/>
          </p:nvSpPr>
          <p:spPr>
            <a:xfrm>
              <a:off x="3603672" y="3075806"/>
              <a:ext cx="4571999" cy="411184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五边形 18"/>
            <p:cNvSpPr/>
            <p:nvPr/>
          </p:nvSpPr>
          <p:spPr>
            <a:xfrm flipH="1">
              <a:off x="898376" y="3075806"/>
              <a:ext cx="4571999" cy="411184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1" name="TextBox 7"/>
          <p:cNvSpPr>
            <a:spLocks noChangeArrowheads="1"/>
          </p:cNvSpPr>
          <p:nvPr/>
        </p:nvSpPr>
        <p:spPr bwMode="auto">
          <a:xfrm>
            <a:off x="4277360" y="6165691"/>
            <a:ext cx="3575536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爱前端 专注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HTML5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培训 匠心品质 口碑教育</a:t>
            </a:r>
          </a:p>
        </p:txBody>
      </p:sp>
      <p:cxnSp>
        <p:nvCxnSpPr>
          <p:cNvPr id="22" name="直接连接符 21"/>
          <p:cNvCxnSpPr/>
          <p:nvPr/>
        </p:nvCxnSpPr>
        <p:spPr>
          <a:xfrm flipH="1">
            <a:off x="3311691" y="6309320"/>
            <a:ext cx="814387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8016213" y="6309320"/>
            <a:ext cx="814387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7"/>
          <p:cNvSpPr>
            <a:spLocks noChangeArrowheads="1"/>
          </p:cNvSpPr>
          <p:nvPr/>
        </p:nvSpPr>
        <p:spPr bwMode="auto">
          <a:xfrm>
            <a:off x="2903269" y="3885336"/>
            <a:ext cx="6304668" cy="451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935">
                <a:solidFill>
                  <a:schemeClr val="bg1"/>
                </a:solidFill>
                <a:latin typeface="Swis721 Lt BT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讲师姓名</a:t>
            </a:r>
            <a:endParaRPr lang="zh-CN" sz="2935" dirty="0">
              <a:solidFill>
                <a:schemeClr val="bg1"/>
              </a:solidFill>
              <a:latin typeface="Swis721 Lt BT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25" name="TextBox 7"/>
          <p:cNvSpPr>
            <a:spLocks noChangeArrowheads="1"/>
          </p:cNvSpPr>
          <p:nvPr/>
        </p:nvSpPr>
        <p:spPr bwMode="auto">
          <a:xfrm>
            <a:off x="114935" y="1156345"/>
            <a:ext cx="12192000" cy="1623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b="1" spc="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《jQuery</a:t>
            </a:r>
            <a:r>
              <a:rPr lang="zh-CN" altLang="en-US" sz="4400" b="1" spc="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和</a:t>
            </a:r>
            <a:r>
              <a:rPr lang="en-US" altLang="zh-CN" sz="4400" b="1" spc="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Ajax</a:t>
            </a:r>
            <a:r>
              <a:rPr lang="zh-CN" altLang="en-US" sz="4400" b="1" spc="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实战教程</a:t>
            </a:r>
            <a:r>
              <a:rPr lang="en-US" altLang="zh-CN" sz="4400" b="1" spc="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》</a:t>
            </a:r>
          </a:p>
          <a:p>
            <a:pPr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sz="4800" b="1" spc="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</a:t>
            </a:r>
            <a:r>
              <a:rPr lang="en-US" altLang="zh-CN" sz="4800" b="1" spc="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11</a:t>
            </a:r>
            <a:r>
              <a:rPr lang="zh-CN" sz="4800" b="1" spc="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章 PHP初步</a:t>
            </a:r>
          </a:p>
        </p:txBody>
      </p:sp>
      <p:sp>
        <p:nvSpPr>
          <p:cNvPr id="26" name="五边形 25"/>
          <p:cNvSpPr/>
          <p:nvPr/>
        </p:nvSpPr>
        <p:spPr>
          <a:xfrm flipH="1">
            <a:off x="10931750" y="3836915"/>
            <a:ext cx="1250725" cy="548245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五边形 26"/>
          <p:cNvSpPr/>
          <p:nvPr/>
        </p:nvSpPr>
        <p:spPr>
          <a:xfrm>
            <a:off x="-9525" y="3836915"/>
            <a:ext cx="1250725" cy="548245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TextBox 7"/>
          <p:cNvSpPr>
            <a:spLocks noChangeArrowheads="1"/>
          </p:cNvSpPr>
          <p:nvPr/>
        </p:nvSpPr>
        <p:spPr bwMode="auto">
          <a:xfrm>
            <a:off x="3782524" y="5053297"/>
            <a:ext cx="4626952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2018</a:t>
            </a: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</a:t>
            </a: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11</a:t>
            </a: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月</a:t>
            </a: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25</a:t>
            </a: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日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5" y="121920"/>
            <a:ext cx="2133600" cy="552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5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5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50"/>
                            </p:stCondLst>
                            <p:childTnLst>
                              <p:par>
                                <p:cTn id="23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5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6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800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8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300"/>
                            </p:stCondLst>
                            <p:childTnLst>
                              <p:par>
                                <p:cTn id="4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5" grpId="0"/>
      <p:bldP spid="26" grpId="0" bldLvl="0" animBg="1"/>
      <p:bldP spid="27" grpId="0" bldLvl="0" animBg="1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852785" cy="504190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11.2 PHP开发环境的配置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295" y="910590"/>
            <a:ext cx="11543665" cy="224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40000"/>
              </a:lnSpc>
            </a:pPr>
            <a:r>
              <a:rPr sz="2000" b="0">
                <a:latin typeface="Consolas" panose="020B0609020204030204" charset="0"/>
              </a:rPr>
              <a:t>会看见一个“命令提示符”窗口被打开了，窗口是黑底白字，在这里我们可以使用命令来管理计算机。在这个窗口中输入命令：</a:t>
            </a:r>
          </a:p>
          <a:p>
            <a:pPr marL="0" indent="0">
              <a:lnSpc>
                <a:spcPct val="140000"/>
              </a:lnSpc>
            </a:pPr>
            <a:r>
              <a:rPr sz="2000" b="0">
                <a:latin typeface="Consolas" panose="020B0609020204030204" charset="0"/>
              </a:rPr>
              <a:t>	</a:t>
            </a:r>
          </a:p>
          <a:p>
            <a:pPr marL="0" indent="0">
              <a:lnSpc>
                <a:spcPct val="140000"/>
              </a:lnSpc>
            </a:pPr>
            <a:endParaRPr sz="2000" b="0">
              <a:latin typeface="Consolas" panose="020B0609020204030204" charset="0"/>
            </a:endParaRPr>
          </a:p>
          <a:p>
            <a:pPr marL="0" indent="0">
              <a:lnSpc>
                <a:spcPct val="140000"/>
              </a:lnSpc>
            </a:pPr>
            <a:r>
              <a:rPr sz="2000" b="0">
                <a:latin typeface="Consolas" panose="020B0609020204030204" charset="0"/>
              </a:rPr>
              <a:t>输入完毕之后按回车，可以看见命令提示符的盘符已经切换到c:\phpnow文件夹了，如图所示。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923540" y="1832610"/>
            <a:ext cx="4196715" cy="645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lang="en-US" sz="2800">
                <a:latin typeface="Consolas" panose="020B0609020204030204" charset="0"/>
                <a:sym typeface="+mn-ea"/>
              </a:rPr>
              <a:t>   </a:t>
            </a:r>
            <a:r>
              <a:rPr sz="2800">
                <a:latin typeface="Consolas" panose="020B0609020204030204" charset="0"/>
                <a:sym typeface="+mn-ea"/>
              </a:rPr>
              <a:t>cd c:\phpnow</a:t>
            </a:r>
            <a:endParaRPr lang="zh-CN" altLang="en-US" sz="2800" b="1" dirty="0">
              <a:solidFill>
                <a:schemeClr val="accent6"/>
              </a:solidFill>
              <a:latin typeface="Consolas" panose="020B060902020403020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42" name="图片 1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905" y="3155950"/>
            <a:ext cx="5209540" cy="3673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852785" cy="504190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11.2 PHP开发环境的配置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295" y="910590"/>
            <a:ext cx="11543665" cy="18148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40000"/>
              </a:lnSpc>
            </a:pPr>
            <a:r>
              <a:rPr sz="2000" b="0">
                <a:latin typeface="Consolas" panose="020B0609020204030204" charset="0"/>
              </a:rPr>
              <a:t>继续输入命令：</a:t>
            </a:r>
          </a:p>
          <a:p>
            <a:pPr marL="0" indent="0">
              <a:lnSpc>
                <a:spcPct val="140000"/>
              </a:lnSpc>
            </a:pPr>
            <a:endParaRPr sz="2000" b="0">
              <a:latin typeface="Consolas" panose="020B0609020204030204" charset="0"/>
            </a:endParaRPr>
          </a:p>
          <a:p>
            <a:pPr marL="0" indent="0">
              <a:lnSpc>
                <a:spcPct val="140000"/>
              </a:lnSpc>
            </a:pPr>
            <a:endParaRPr sz="2000" b="0">
              <a:latin typeface="Consolas" panose="020B0609020204030204" charset="0"/>
            </a:endParaRPr>
          </a:p>
          <a:p>
            <a:pPr marL="0" indent="0">
              <a:lnSpc>
                <a:spcPct val="140000"/>
              </a:lnSpc>
            </a:pPr>
            <a:r>
              <a:rPr sz="2000" b="0">
                <a:latin typeface="Consolas" panose="020B0609020204030204" charset="0"/>
              </a:rPr>
              <a:t>输入完毕之后按回车，会看见安装程序提示你选择Apache的版本，如图所示。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746500" y="1492885"/>
            <a:ext cx="2710815" cy="5162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40000"/>
              </a:lnSpc>
            </a:pPr>
            <a:r>
              <a:rPr lang="en-US" sz="2400">
                <a:latin typeface="Consolas" panose="020B0609020204030204" charset="0"/>
                <a:sym typeface="+mn-ea"/>
              </a:rPr>
              <a:t>   </a:t>
            </a:r>
            <a:r>
              <a:rPr sz="2400">
                <a:latin typeface="Consolas" panose="020B0609020204030204" charset="0"/>
                <a:sym typeface="+mn-ea"/>
              </a:rPr>
              <a:t>Setup.cmd</a:t>
            </a:r>
            <a:endParaRPr lang="zh-CN" altLang="en-US" sz="2400" b="1" dirty="0">
              <a:solidFill>
                <a:schemeClr val="accent6"/>
              </a:solidFill>
              <a:latin typeface="Consolas" panose="020B060902020403020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44" name="图片 1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215" y="2886710"/>
            <a:ext cx="5381625" cy="3794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852785" cy="504190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11.2 PHP开发环境的配置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295" y="910590"/>
            <a:ext cx="11543665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40000"/>
              </a:lnSpc>
            </a:pPr>
            <a:r>
              <a:rPr sz="2000" b="0">
                <a:latin typeface="Consolas" panose="020B0609020204030204" charset="0"/>
              </a:rPr>
              <a:t>使用的Apache版本是2.0.63，这是PHPnow推荐的版本，所以我们输入“20”按回车，安装程序会继续询问我们希望安装的MySQL数据库版本，如图所示。</a:t>
            </a:r>
          </a:p>
        </p:txBody>
      </p:sp>
      <p:pic>
        <p:nvPicPr>
          <p:cNvPr id="147" name="图片 1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760" y="1974850"/>
            <a:ext cx="6511290" cy="4591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852785" cy="504190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11.2 PHP开发环境的配置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295" y="910590"/>
            <a:ext cx="11543665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40000"/>
              </a:lnSpc>
            </a:pPr>
            <a:r>
              <a:rPr sz="2000" b="0">
                <a:latin typeface="Consolas" panose="020B0609020204030204" charset="0"/>
              </a:rPr>
              <a:t>使用PHPnow推荐的MySQL5.0.90版本，所以输入“50”按回车。此时可以看见安装软件正式开始安装PHP集成开发环境了，如图所示。 </a:t>
            </a:r>
          </a:p>
        </p:txBody>
      </p:sp>
      <p:pic>
        <p:nvPicPr>
          <p:cNvPr id="149" name="图片 1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545" y="1950720"/>
            <a:ext cx="6768465" cy="477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852785" cy="504190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11.2 PHP开发环境的配置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295" y="910590"/>
            <a:ext cx="1154366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40000"/>
              </a:lnSpc>
            </a:pPr>
            <a:r>
              <a:rPr sz="2000" b="0">
                <a:latin typeface="Consolas" panose="020B0609020204030204" charset="0"/>
              </a:rPr>
              <a:t>安装程序会提示“解压完成”，并询问我们是否执行初始化，如图所示。</a:t>
            </a:r>
          </a:p>
        </p:txBody>
      </p:sp>
      <p:pic>
        <p:nvPicPr>
          <p:cNvPr id="150" name="图片 1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405" y="1601470"/>
            <a:ext cx="6951345" cy="4901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852785" cy="504190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11.2 PHP开发环境的配置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295" y="910590"/>
            <a:ext cx="11543665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40000"/>
              </a:lnSpc>
            </a:pPr>
            <a:r>
              <a:rPr sz="2000" b="0">
                <a:latin typeface="Consolas" panose="020B0609020204030204" charset="0"/>
              </a:rPr>
              <a:t>输入字母“y”按回车。此时安装程序会进行初始化操作，安装程序会开启Apache和MySQL服务，随后可以安装程序会提示设置MySQL的密码，如图所示。</a:t>
            </a:r>
          </a:p>
        </p:txBody>
      </p:sp>
      <p:pic>
        <p:nvPicPr>
          <p:cNvPr id="151" name="图片 1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595" y="2091055"/>
            <a:ext cx="6226175" cy="4389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852785" cy="504190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11.2 PHP开发环境的配置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295" y="910590"/>
            <a:ext cx="11543665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40000"/>
              </a:lnSpc>
            </a:pPr>
            <a:r>
              <a:rPr sz="2000" b="0">
                <a:latin typeface="Consolas" panose="020B0609020204030204" charset="0"/>
              </a:rPr>
              <a:t>访问的网址为http://127.0.0.1/，这个地址就是我们的小服务器的ip地址，此地址只供我们自己在本机上使用，如图</a:t>
            </a:r>
          </a:p>
        </p:txBody>
      </p:sp>
      <p:pic>
        <p:nvPicPr>
          <p:cNvPr id="152" name="图片 1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175" y="2189480"/>
            <a:ext cx="7286625" cy="4119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9"/>
          <p:cNvSpPr txBox="1"/>
          <p:nvPr/>
        </p:nvSpPr>
        <p:spPr>
          <a:xfrm>
            <a:off x="2211705" y="3059430"/>
            <a:ext cx="7767955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11.3 认识服务器</a:t>
            </a:r>
          </a:p>
        </p:txBody>
      </p:sp>
      <p:sp>
        <p:nvSpPr>
          <p:cNvPr id="44" name="五边形 43"/>
          <p:cNvSpPr/>
          <p:nvPr/>
        </p:nvSpPr>
        <p:spPr>
          <a:xfrm>
            <a:off x="0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 flipH="1">
            <a:off x="1470864" y="1625600"/>
            <a:ext cx="9250272" cy="3606800"/>
          </a:xfrm>
          <a:custGeom>
            <a:avLst/>
            <a:gdLst>
              <a:gd name="connsiteX0" fmla="*/ 6734601 w 8365511"/>
              <a:gd name="connsiteY0" fmla="*/ 0 h 3261820"/>
              <a:gd name="connsiteX1" fmla="*/ 6440954 w 8365511"/>
              <a:gd name="connsiteY1" fmla="*/ 0 h 3261820"/>
              <a:gd name="connsiteX2" fmla="*/ 1924557 w 8365511"/>
              <a:gd name="connsiteY2" fmla="*/ 0 h 3261820"/>
              <a:gd name="connsiteX3" fmla="*/ 1630910 w 8365511"/>
              <a:gd name="connsiteY3" fmla="*/ 0 h 3261820"/>
              <a:gd name="connsiteX4" fmla="*/ 0 w 8365511"/>
              <a:gd name="connsiteY4" fmla="*/ 1630910 h 3261820"/>
              <a:gd name="connsiteX5" fmla="*/ 1630910 w 8365511"/>
              <a:gd name="connsiteY5" fmla="*/ 3261820 h 3261820"/>
              <a:gd name="connsiteX6" fmla="*/ 1924557 w 8365511"/>
              <a:gd name="connsiteY6" fmla="*/ 3261820 h 3261820"/>
              <a:gd name="connsiteX7" fmla="*/ 6440954 w 8365511"/>
              <a:gd name="connsiteY7" fmla="*/ 3261820 h 3261820"/>
              <a:gd name="connsiteX8" fmla="*/ 6734601 w 8365511"/>
              <a:gd name="connsiteY8" fmla="*/ 3261820 h 3261820"/>
              <a:gd name="connsiteX9" fmla="*/ 8365511 w 8365511"/>
              <a:gd name="connsiteY9" fmla="*/ 1630910 h 326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65511" h="3261820">
                <a:moveTo>
                  <a:pt x="6734601" y="0"/>
                </a:moveTo>
                <a:lnTo>
                  <a:pt x="6440954" y="0"/>
                </a:lnTo>
                <a:lnTo>
                  <a:pt x="1924557" y="0"/>
                </a:lnTo>
                <a:lnTo>
                  <a:pt x="1630910" y="0"/>
                </a:lnTo>
                <a:lnTo>
                  <a:pt x="0" y="1630910"/>
                </a:lnTo>
                <a:lnTo>
                  <a:pt x="1630910" y="3261820"/>
                </a:lnTo>
                <a:lnTo>
                  <a:pt x="1924557" y="3261820"/>
                </a:lnTo>
                <a:lnTo>
                  <a:pt x="6440954" y="3261820"/>
                </a:lnTo>
                <a:lnTo>
                  <a:pt x="6734601" y="3261820"/>
                </a:lnTo>
                <a:lnTo>
                  <a:pt x="8365511" y="1630910"/>
                </a:ln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 flipH="1">
            <a:off x="1677131" y="1756372"/>
            <a:ext cx="8837738" cy="3345256"/>
          </a:xfrm>
          <a:custGeom>
            <a:avLst/>
            <a:gdLst>
              <a:gd name="connsiteX0" fmla="*/ 7135510 w 8801228"/>
              <a:gd name="connsiteY0" fmla="*/ 0 h 3331436"/>
              <a:gd name="connsiteX1" fmla="*/ 6878335 w 8801228"/>
              <a:gd name="connsiteY1" fmla="*/ 0 h 3331436"/>
              <a:gd name="connsiteX2" fmla="*/ 6835596 w 8801228"/>
              <a:gd name="connsiteY2" fmla="*/ 0 h 3331436"/>
              <a:gd name="connsiteX3" fmla="*/ 6578421 w 8801228"/>
              <a:gd name="connsiteY3" fmla="*/ 0 h 3331436"/>
              <a:gd name="connsiteX4" fmla="*/ 2222807 w 8801228"/>
              <a:gd name="connsiteY4" fmla="*/ 0 h 3331436"/>
              <a:gd name="connsiteX5" fmla="*/ 1965632 w 8801228"/>
              <a:gd name="connsiteY5" fmla="*/ 0 h 3331436"/>
              <a:gd name="connsiteX6" fmla="*/ 1922893 w 8801228"/>
              <a:gd name="connsiteY6" fmla="*/ 0 h 3331436"/>
              <a:gd name="connsiteX7" fmla="*/ 1665718 w 8801228"/>
              <a:gd name="connsiteY7" fmla="*/ 0 h 3331436"/>
              <a:gd name="connsiteX8" fmla="*/ 0 w 8801228"/>
              <a:gd name="connsiteY8" fmla="*/ 1665718 h 3331436"/>
              <a:gd name="connsiteX9" fmla="*/ 1665718 w 8801228"/>
              <a:gd name="connsiteY9" fmla="*/ 3331436 h 3331436"/>
              <a:gd name="connsiteX10" fmla="*/ 1922893 w 8801228"/>
              <a:gd name="connsiteY10" fmla="*/ 3331436 h 3331436"/>
              <a:gd name="connsiteX11" fmla="*/ 1965632 w 8801228"/>
              <a:gd name="connsiteY11" fmla="*/ 3331436 h 3331436"/>
              <a:gd name="connsiteX12" fmla="*/ 2222807 w 8801228"/>
              <a:gd name="connsiteY12" fmla="*/ 3331436 h 3331436"/>
              <a:gd name="connsiteX13" fmla="*/ 6578421 w 8801228"/>
              <a:gd name="connsiteY13" fmla="*/ 3331436 h 3331436"/>
              <a:gd name="connsiteX14" fmla="*/ 6835596 w 8801228"/>
              <a:gd name="connsiteY14" fmla="*/ 3331436 h 3331436"/>
              <a:gd name="connsiteX15" fmla="*/ 6878335 w 8801228"/>
              <a:gd name="connsiteY15" fmla="*/ 3331436 h 3331436"/>
              <a:gd name="connsiteX16" fmla="*/ 7135510 w 8801228"/>
              <a:gd name="connsiteY16" fmla="*/ 3331436 h 3331436"/>
              <a:gd name="connsiteX17" fmla="*/ 8801228 w 8801228"/>
              <a:gd name="connsiteY17" fmla="*/ 1665718 h 333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01228" h="3331436">
                <a:moveTo>
                  <a:pt x="7135510" y="0"/>
                </a:moveTo>
                <a:lnTo>
                  <a:pt x="6878335" y="0"/>
                </a:lnTo>
                <a:lnTo>
                  <a:pt x="6835596" y="0"/>
                </a:lnTo>
                <a:lnTo>
                  <a:pt x="6578421" y="0"/>
                </a:lnTo>
                <a:lnTo>
                  <a:pt x="2222807" y="0"/>
                </a:lnTo>
                <a:lnTo>
                  <a:pt x="1965632" y="0"/>
                </a:lnTo>
                <a:lnTo>
                  <a:pt x="1922893" y="0"/>
                </a:lnTo>
                <a:lnTo>
                  <a:pt x="1665718" y="0"/>
                </a:lnTo>
                <a:lnTo>
                  <a:pt x="0" y="1665718"/>
                </a:lnTo>
                <a:lnTo>
                  <a:pt x="1665718" y="3331436"/>
                </a:lnTo>
                <a:lnTo>
                  <a:pt x="1922893" y="3331436"/>
                </a:lnTo>
                <a:lnTo>
                  <a:pt x="1965632" y="3331436"/>
                </a:lnTo>
                <a:lnTo>
                  <a:pt x="2222807" y="3331436"/>
                </a:lnTo>
                <a:lnTo>
                  <a:pt x="6578421" y="3331436"/>
                </a:lnTo>
                <a:lnTo>
                  <a:pt x="6835596" y="3331436"/>
                </a:lnTo>
                <a:lnTo>
                  <a:pt x="6878335" y="3331436"/>
                </a:lnTo>
                <a:lnTo>
                  <a:pt x="7135510" y="3331436"/>
                </a:lnTo>
                <a:lnTo>
                  <a:pt x="8801228" y="1665718"/>
                </a:lnTo>
                <a:close/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3" name="五边形 52"/>
          <p:cNvSpPr/>
          <p:nvPr/>
        </p:nvSpPr>
        <p:spPr>
          <a:xfrm flipH="1">
            <a:off x="10721136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4" grpId="0" bldLvl="0" animBg="1"/>
      <p:bldP spid="48" grpId="0" bldLvl="0" animBg="1"/>
      <p:bldP spid="52" grpId="0" bldLvl="0" animBg="1"/>
      <p:bldP spid="53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852785" cy="504190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11.3 认识服务器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295" y="910590"/>
            <a:ext cx="11543665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要使用这个小服务器，必须在网站的“根目录”存放网页文件。PHPnow的根目录是它的安装文件夹内的htdocs文件夹。通过“我的电脑”可以访问这个文件夹，如图所示。</a:t>
            </a:r>
          </a:p>
        </p:txBody>
      </p:sp>
      <p:pic>
        <p:nvPicPr>
          <p:cNvPr id="154" name="图片 1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025" y="1925320"/>
            <a:ext cx="6500495" cy="387032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582295" y="5927725"/>
            <a:ext cx="11142980" cy="8915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30000"/>
              </a:lnSpc>
            </a:pP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在网站的根目录，默认有一个</a:t>
            </a:r>
            <a:r>
              <a:rPr lang="en-US" sz="20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index.php</a:t>
            </a: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文件和一个</a:t>
            </a:r>
            <a:r>
              <a:rPr lang="en-US" sz="20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phpMyAdmin</a:t>
            </a: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文件夹，我们可以放心将</a:t>
            </a:r>
            <a:r>
              <a:rPr lang="zh-CN" sz="2000" b="0">
                <a:ea typeface="宋体" panose="02010600030101010101" pitchFamily="2" charset="-122"/>
              </a:rPr>
              <a:t>它们</a:t>
            </a: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删除，即清空这个</a:t>
            </a:r>
            <a:r>
              <a:rPr lang="en-US" sz="20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htdocs</a:t>
            </a: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文件夹（注意仅是清空这个文件夹，不要删除这个文件夹）。</a:t>
            </a:r>
            <a:endParaRPr lang="zh-CN" altLang="en-US" sz="2000" b="0">
              <a:latin typeface="Consolas" panose="020B0609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852785" cy="504190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11.3 认识服务器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295" y="910590"/>
            <a:ext cx="11543665" cy="553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在网站的根目录创建一个index.html文件，书写简单的网页代码：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582295" y="4113530"/>
            <a:ext cx="11142980" cy="491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30000"/>
              </a:lnSpc>
            </a:pPr>
            <a:r>
              <a:rPr sz="2000" b="0">
                <a:ea typeface="宋体" panose="02010600030101010101" pitchFamily="2" charset="-122"/>
              </a:rPr>
              <a:t>保存网页，打开浏览器输入网址http://127.0.0.1/，你就能看见这张网页了，如图所示。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540" y="1463675"/>
            <a:ext cx="5005705" cy="2457450"/>
          </a:xfrm>
          <a:prstGeom prst="rect">
            <a:avLst/>
          </a:prstGeom>
        </p:spPr>
      </p:pic>
      <p:pic>
        <p:nvPicPr>
          <p:cNvPr id="251" name="图片 2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8385" y="4723765"/>
            <a:ext cx="4143375" cy="2037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五边形 37"/>
          <p:cNvSpPr/>
          <p:nvPr/>
        </p:nvSpPr>
        <p:spPr>
          <a:xfrm flipH="1">
            <a:off x="3613264" y="3542948"/>
            <a:ext cx="5341620" cy="53721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/>
          </a:p>
        </p:txBody>
      </p:sp>
      <p:sp>
        <p:nvSpPr>
          <p:cNvPr id="7" name="五边形 37"/>
          <p:cNvSpPr/>
          <p:nvPr/>
        </p:nvSpPr>
        <p:spPr>
          <a:xfrm flipH="1">
            <a:off x="3613264" y="2808888"/>
            <a:ext cx="5341620" cy="53721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/>
          </a:p>
        </p:txBody>
      </p:sp>
      <p:sp>
        <p:nvSpPr>
          <p:cNvPr id="10" name="五边形 37"/>
          <p:cNvSpPr/>
          <p:nvPr/>
        </p:nvSpPr>
        <p:spPr>
          <a:xfrm flipH="1">
            <a:off x="3613264" y="2074828"/>
            <a:ext cx="5341620" cy="53721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/>
          </a:p>
        </p:txBody>
      </p:sp>
      <p:sp>
        <p:nvSpPr>
          <p:cNvPr id="11" name="五边形 37"/>
          <p:cNvSpPr/>
          <p:nvPr/>
        </p:nvSpPr>
        <p:spPr>
          <a:xfrm flipH="1">
            <a:off x="3613264" y="1340768"/>
            <a:ext cx="5341620" cy="53721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/>
          </a:p>
        </p:txBody>
      </p:sp>
      <p:grpSp>
        <p:nvGrpSpPr>
          <p:cNvPr id="8" name="组合 7"/>
          <p:cNvGrpSpPr/>
          <p:nvPr/>
        </p:nvGrpSpPr>
        <p:grpSpPr>
          <a:xfrm>
            <a:off x="0" y="2787650"/>
            <a:ext cx="3375660" cy="1264285"/>
            <a:chOff x="0" y="2090868"/>
            <a:chExt cx="4067944" cy="961765"/>
          </a:xfrm>
        </p:grpSpPr>
        <p:sp>
          <p:nvSpPr>
            <p:cNvPr id="2" name="五边形 1"/>
            <p:cNvSpPr/>
            <p:nvPr/>
          </p:nvSpPr>
          <p:spPr>
            <a:xfrm>
              <a:off x="0" y="2090868"/>
              <a:ext cx="4067944" cy="961765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56893" y="2413307"/>
              <a:ext cx="1983832" cy="2806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4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CONTENTS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27057" y="2221239"/>
              <a:ext cx="650659" cy="381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665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</p:grpSp>
      <p:sp>
        <p:nvSpPr>
          <p:cNvPr id="31" name="文本框 9"/>
          <p:cNvSpPr txBox="1"/>
          <p:nvPr/>
        </p:nvSpPr>
        <p:spPr>
          <a:xfrm>
            <a:off x="3888219" y="1466498"/>
            <a:ext cx="295465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11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.1 引言</a:t>
            </a:r>
          </a:p>
        </p:txBody>
      </p:sp>
      <p:sp>
        <p:nvSpPr>
          <p:cNvPr id="9" name="矩形 8"/>
          <p:cNvSpPr/>
          <p:nvPr/>
        </p:nvSpPr>
        <p:spPr>
          <a:xfrm>
            <a:off x="0" y="0"/>
            <a:ext cx="260985" cy="67621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128905"/>
            <a:ext cx="2326640" cy="602615"/>
          </a:xfrm>
          <a:prstGeom prst="rect">
            <a:avLst/>
          </a:prstGeom>
        </p:spPr>
      </p:pic>
      <p:sp>
        <p:nvSpPr>
          <p:cNvPr id="58" name="文本框 9"/>
          <p:cNvSpPr txBox="1"/>
          <p:nvPr/>
        </p:nvSpPr>
        <p:spPr>
          <a:xfrm>
            <a:off x="3888219" y="2170078"/>
            <a:ext cx="384619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11.2 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PHP开发环境的配置</a:t>
            </a:r>
          </a:p>
        </p:txBody>
      </p:sp>
      <p:sp>
        <p:nvSpPr>
          <p:cNvPr id="60" name="文本框 9"/>
          <p:cNvSpPr txBox="1"/>
          <p:nvPr/>
        </p:nvSpPr>
        <p:spPr>
          <a:xfrm>
            <a:off x="3888219" y="2934618"/>
            <a:ext cx="387413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11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.3 认识服务器</a:t>
            </a:r>
          </a:p>
        </p:txBody>
      </p:sp>
      <p:sp>
        <p:nvSpPr>
          <p:cNvPr id="62" name="文本框 9"/>
          <p:cNvSpPr txBox="1"/>
          <p:nvPr/>
        </p:nvSpPr>
        <p:spPr>
          <a:xfrm>
            <a:off x="3854564" y="3668678"/>
            <a:ext cx="384683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11.4 PHP Hello World</a:t>
            </a:r>
          </a:p>
        </p:txBody>
      </p:sp>
      <p:sp>
        <p:nvSpPr>
          <p:cNvPr id="3" name="五边形 37"/>
          <p:cNvSpPr/>
          <p:nvPr/>
        </p:nvSpPr>
        <p:spPr>
          <a:xfrm flipH="1">
            <a:off x="3613264" y="4321458"/>
            <a:ext cx="5341620" cy="53721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/>
          </a:p>
        </p:txBody>
      </p:sp>
      <p:sp>
        <p:nvSpPr>
          <p:cNvPr id="4" name="文本框 9"/>
          <p:cNvSpPr txBox="1"/>
          <p:nvPr/>
        </p:nvSpPr>
        <p:spPr>
          <a:xfrm>
            <a:off x="3887584" y="4447188"/>
            <a:ext cx="440563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11.5 实战案例：使用PHP制作九九乘法表</a:t>
            </a:r>
          </a:p>
        </p:txBody>
      </p:sp>
      <p:sp>
        <p:nvSpPr>
          <p:cNvPr id="12" name="五边形 37"/>
          <p:cNvSpPr/>
          <p:nvPr/>
        </p:nvSpPr>
        <p:spPr>
          <a:xfrm flipH="1">
            <a:off x="3613899" y="5060598"/>
            <a:ext cx="5341620" cy="53721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/>
          </a:p>
        </p:txBody>
      </p:sp>
      <p:sp>
        <p:nvSpPr>
          <p:cNvPr id="13" name="文本框 9"/>
          <p:cNvSpPr txBox="1"/>
          <p:nvPr/>
        </p:nvSpPr>
        <p:spPr>
          <a:xfrm>
            <a:off x="3915524" y="5186328"/>
            <a:ext cx="384683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11.6 GET请求和POST请求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10" grpId="0" bldLvl="0" animBg="1"/>
      <p:bldP spid="11" grpId="0" bldLvl="0" animBg="1"/>
      <p:bldP spid="31" grpId="0"/>
      <p:bldP spid="58" grpId="0"/>
      <p:bldP spid="60" grpId="0"/>
      <p:bldP spid="62" grpId="0"/>
      <p:bldP spid="3" grpId="0" bldLvl="0" animBg="1"/>
      <p:bldP spid="4" grpId="0"/>
      <p:bldP spid="12" grpId="0" bldLvl="0" animBg="1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852785" cy="504190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11.3 认识服务器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295" y="910590"/>
            <a:ext cx="11543665" cy="553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可以通过ipconfig命令得到自己的局域网IP，如图所示。</a:t>
            </a:r>
          </a:p>
        </p:txBody>
      </p:sp>
      <p:pic>
        <p:nvPicPr>
          <p:cNvPr id="156" name="图片 1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745" y="1558925"/>
            <a:ext cx="7028180" cy="4955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852785" cy="504190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11.3 认识服务器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295" y="910590"/>
            <a:ext cx="11543665" cy="553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在连接了同一个WiFi的手机的浏览器中输入这个IP地址，就可以看见刚刚制作的网页了，如图所示。</a:t>
            </a:r>
          </a:p>
        </p:txBody>
      </p:sp>
      <p:pic>
        <p:nvPicPr>
          <p:cNvPr id="32" name="图片 32" descr="C:\Users\Danny\Desktop\未命名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9450" y="1463675"/>
            <a:ext cx="2987040" cy="5300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852785" cy="504190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11.3 认识服务器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38175" y="4084320"/>
            <a:ext cx="11543665" cy="2399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服务器的两个特性：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n"/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服务器会将根目录中的所有文件在网络中“共享”，让其他人可以通过ip地址访问到这个目录中的所有网页；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n"/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服务器会将根目录中的所有文件进行自动化路由，所有的文件夹层次将会被转换为斜杠。</a:t>
            </a:r>
          </a:p>
          <a:p>
            <a:pPr marL="0" indent="0">
              <a:lnSpc>
                <a:spcPct val="15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在下一节将学习服务器的第三个特性：服务器可以解析、运行后台脚本。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638175" y="1014095"/>
            <a:ext cx="1108329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访问</a:t>
            </a:r>
            <a:r>
              <a:rPr lang="en-US" sz="20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a</a:t>
            </a: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文件夹中的</a:t>
            </a:r>
            <a:r>
              <a:rPr lang="en-US" sz="2000" b="0">
                <a:latin typeface="Consolas" panose="020B0609020204030204" charset="0"/>
                <a:ea typeface="宋体" panose="02010600030101010101" pitchFamily="2" charset="-122"/>
              </a:rPr>
              <a:t>b</a:t>
            </a:r>
            <a:r>
              <a:rPr lang="en-US" sz="20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.html</a:t>
            </a: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需要输入网址：</a:t>
            </a:r>
            <a:r>
              <a:rPr lang="en-US" sz="20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http://127.0.0.1/a/b.html</a:t>
            </a: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。如图所示。</a:t>
            </a:r>
            <a:endParaRPr lang="zh-CN" altLang="en-US" sz="2000" b="0">
              <a:latin typeface="Consolas" panose="020B0609020204030204" charset="0"/>
              <a:ea typeface="宋体" panose="02010600030101010101" pitchFamily="2" charset="-122"/>
            </a:endParaRPr>
          </a:p>
        </p:txBody>
      </p:sp>
      <p:pic>
        <p:nvPicPr>
          <p:cNvPr id="158" name="图片 158"/>
          <p:cNvPicPr>
            <a:picLocks noChangeAspect="1"/>
          </p:cNvPicPr>
          <p:nvPr/>
        </p:nvPicPr>
        <p:blipFill>
          <a:blip r:embed="rId3"/>
          <a:srcRect r="27857" b="16994"/>
          <a:stretch>
            <a:fillRect/>
          </a:stretch>
        </p:blipFill>
        <p:spPr>
          <a:xfrm>
            <a:off x="4025265" y="1476058"/>
            <a:ext cx="4141470" cy="260794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9"/>
          <p:cNvSpPr txBox="1"/>
          <p:nvPr/>
        </p:nvSpPr>
        <p:spPr>
          <a:xfrm>
            <a:off x="2211705" y="3059430"/>
            <a:ext cx="7767955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11.4 PHP Hello World</a:t>
            </a:r>
          </a:p>
        </p:txBody>
      </p:sp>
      <p:sp>
        <p:nvSpPr>
          <p:cNvPr id="44" name="五边形 43"/>
          <p:cNvSpPr/>
          <p:nvPr/>
        </p:nvSpPr>
        <p:spPr>
          <a:xfrm>
            <a:off x="0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 flipH="1">
            <a:off x="1470864" y="1625600"/>
            <a:ext cx="9250272" cy="3606800"/>
          </a:xfrm>
          <a:custGeom>
            <a:avLst/>
            <a:gdLst>
              <a:gd name="connsiteX0" fmla="*/ 6734601 w 8365511"/>
              <a:gd name="connsiteY0" fmla="*/ 0 h 3261820"/>
              <a:gd name="connsiteX1" fmla="*/ 6440954 w 8365511"/>
              <a:gd name="connsiteY1" fmla="*/ 0 h 3261820"/>
              <a:gd name="connsiteX2" fmla="*/ 1924557 w 8365511"/>
              <a:gd name="connsiteY2" fmla="*/ 0 h 3261820"/>
              <a:gd name="connsiteX3" fmla="*/ 1630910 w 8365511"/>
              <a:gd name="connsiteY3" fmla="*/ 0 h 3261820"/>
              <a:gd name="connsiteX4" fmla="*/ 0 w 8365511"/>
              <a:gd name="connsiteY4" fmla="*/ 1630910 h 3261820"/>
              <a:gd name="connsiteX5" fmla="*/ 1630910 w 8365511"/>
              <a:gd name="connsiteY5" fmla="*/ 3261820 h 3261820"/>
              <a:gd name="connsiteX6" fmla="*/ 1924557 w 8365511"/>
              <a:gd name="connsiteY6" fmla="*/ 3261820 h 3261820"/>
              <a:gd name="connsiteX7" fmla="*/ 6440954 w 8365511"/>
              <a:gd name="connsiteY7" fmla="*/ 3261820 h 3261820"/>
              <a:gd name="connsiteX8" fmla="*/ 6734601 w 8365511"/>
              <a:gd name="connsiteY8" fmla="*/ 3261820 h 3261820"/>
              <a:gd name="connsiteX9" fmla="*/ 8365511 w 8365511"/>
              <a:gd name="connsiteY9" fmla="*/ 1630910 h 326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65511" h="3261820">
                <a:moveTo>
                  <a:pt x="6734601" y="0"/>
                </a:moveTo>
                <a:lnTo>
                  <a:pt x="6440954" y="0"/>
                </a:lnTo>
                <a:lnTo>
                  <a:pt x="1924557" y="0"/>
                </a:lnTo>
                <a:lnTo>
                  <a:pt x="1630910" y="0"/>
                </a:lnTo>
                <a:lnTo>
                  <a:pt x="0" y="1630910"/>
                </a:lnTo>
                <a:lnTo>
                  <a:pt x="1630910" y="3261820"/>
                </a:lnTo>
                <a:lnTo>
                  <a:pt x="1924557" y="3261820"/>
                </a:lnTo>
                <a:lnTo>
                  <a:pt x="6440954" y="3261820"/>
                </a:lnTo>
                <a:lnTo>
                  <a:pt x="6734601" y="3261820"/>
                </a:lnTo>
                <a:lnTo>
                  <a:pt x="8365511" y="1630910"/>
                </a:ln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 flipH="1">
            <a:off x="1677131" y="1756372"/>
            <a:ext cx="8837738" cy="3345256"/>
          </a:xfrm>
          <a:custGeom>
            <a:avLst/>
            <a:gdLst>
              <a:gd name="connsiteX0" fmla="*/ 7135510 w 8801228"/>
              <a:gd name="connsiteY0" fmla="*/ 0 h 3331436"/>
              <a:gd name="connsiteX1" fmla="*/ 6878335 w 8801228"/>
              <a:gd name="connsiteY1" fmla="*/ 0 h 3331436"/>
              <a:gd name="connsiteX2" fmla="*/ 6835596 w 8801228"/>
              <a:gd name="connsiteY2" fmla="*/ 0 h 3331436"/>
              <a:gd name="connsiteX3" fmla="*/ 6578421 w 8801228"/>
              <a:gd name="connsiteY3" fmla="*/ 0 h 3331436"/>
              <a:gd name="connsiteX4" fmla="*/ 2222807 w 8801228"/>
              <a:gd name="connsiteY4" fmla="*/ 0 h 3331436"/>
              <a:gd name="connsiteX5" fmla="*/ 1965632 w 8801228"/>
              <a:gd name="connsiteY5" fmla="*/ 0 h 3331436"/>
              <a:gd name="connsiteX6" fmla="*/ 1922893 w 8801228"/>
              <a:gd name="connsiteY6" fmla="*/ 0 h 3331436"/>
              <a:gd name="connsiteX7" fmla="*/ 1665718 w 8801228"/>
              <a:gd name="connsiteY7" fmla="*/ 0 h 3331436"/>
              <a:gd name="connsiteX8" fmla="*/ 0 w 8801228"/>
              <a:gd name="connsiteY8" fmla="*/ 1665718 h 3331436"/>
              <a:gd name="connsiteX9" fmla="*/ 1665718 w 8801228"/>
              <a:gd name="connsiteY9" fmla="*/ 3331436 h 3331436"/>
              <a:gd name="connsiteX10" fmla="*/ 1922893 w 8801228"/>
              <a:gd name="connsiteY10" fmla="*/ 3331436 h 3331436"/>
              <a:gd name="connsiteX11" fmla="*/ 1965632 w 8801228"/>
              <a:gd name="connsiteY11" fmla="*/ 3331436 h 3331436"/>
              <a:gd name="connsiteX12" fmla="*/ 2222807 w 8801228"/>
              <a:gd name="connsiteY12" fmla="*/ 3331436 h 3331436"/>
              <a:gd name="connsiteX13" fmla="*/ 6578421 w 8801228"/>
              <a:gd name="connsiteY13" fmla="*/ 3331436 h 3331436"/>
              <a:gd name="connsiteX14" fmla="*/ 6835596 w 8801228"/>
              <a:gd name="connsiteY14" fmla="*/ 3331436 h 3331436"/>
              <a:gd name="connsiteX15" fmla="*/ 6878335 w 8801228"/>
              <a:gd name="connsiteY15" fmla="*/ 3331436 h 3331436"/>
              <a:gd name="connsiteX16" fmla="*/ 7135510 w 8801228"/>
              <a:gd name="connsiteY16" fmla="*/ 3331436 h 3331436"/>
              <a:gd name="connsiteX17" fmla="*/ 8801228 w 8801228"/>
              <a:gd name="connsiteY17" fmla="*/ 1665718 h 333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01228" h="3331436">
                <a:moveTo>
                  <a:pt x="7135510" y="0"/>
                </a:moveTo>
                <a:lnTo>
                  <a:pt x="6878335" y="0"/>
                </a:lnTo>
                <a:lnTo>
                  <a:pt x="6835596" y="0"/>
                </a:lnTo>
                <a:lnTo>
                  <a:pt x="6578421" y="0"/>
                </a:lnTo>
                <a:lnTo>
                  <a:pt x="2222807" y="0"/>
                </a:lnTo>
                <a:lnTo>
                  <a:pt x="1965632" y="0"/>
                </a:lnTo>
                <a:lnTo>
                  <a:pt x="1922893" y="0"/>
                </a:lnTo>
                <a:lnTo>
                  <a:pt x="1665718" y="0"/>
                </a:lnTo>
                <a:lnTo>
                  <a:pt x="0" y="1665718"/>
                </a:lnTo>
                <a:lnTo>
                  <a:pt x="1665718" y="3331436"/>
                </a:lnTo>
                <a:lnTo>
                  <a:pt x="1922893" y="3331436"/>
                </a:lnTo>
                <a:lnTo>
                  <a:pt x="1965632" y="3331436"/>
                </a:lnTo>
                <a:lnTo>
                  <a:pt x="2222807" y="3331436"/>
                </a:lnTo>
                <a:lnTo>
                  <a:pt x="6578421" y="3331436"/>
                </a:lnTo>
                <a:lnTo>
                  <a:pt x="6835596" y="3331436"/>
                </a:lnTo>
                <a:lnTo>
                  <a:pt x="6878335" y="3331436"/>
                </a:lnTo>
                <a:lnTo>
                  <a:pt x="7135510" y="3331436"/>
                </a:lnTo>
                <a:lnTo>
                  <a:pt x="8801228" y="1665718"/>
                </a:lnTo>
                <a:close/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3" name="五边形 52"/>
          <p:cNvSpPr/>
          <p:nvPr/>
        </p:nvSpPr>
        <p:spPr>
          <a:xfrm flipH="1">
            <a:off x="10721136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4" grpId="0" bldLvl="0" animBg="1"/>
      <p:bldP spid="48" grpId="0" bldLvl="0" animBg="1"/>
      <p:bldP spid="52" grpId="0" bldLvl="0" animBg="1"/>
      <p:bldP spid="53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852785" cy="504190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11.4 PHP Hello World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295" y="910590"/>
            <a:ext cx="11543665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清空网站的根目录，创建01.php文件，注意文件的拓展名不是.html而是.php，表示这是一个php文件。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615" y="1645285"/>
            <a:ext cx="6089650" cy="330136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650875" y="5196840"/>
            <a:ext cx="11406505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40000"/>
              </a:lnSpc>
            </a:pP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注意到程序中出现了</a:t>
            </a:r>
            <a:r>
              <a:rPr lang="en-US" sz="20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&lt;?php ?&gt;</a:t>
            </a: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标记，这是</a:t>
            </a:r>
            <a:r>
              <a:rPr lang="en-US" sz="20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PHP</a:t>
            </a: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的定界符，在这个符号内部书写的语句都是</a:t>
            </a:r>
            <a:r>
              <a:rPr lang="en-US" sz="2000" b="0">
                <a:latin typeface="Consolas" panose="020B0609020204030204" charset="0"/>
                <a:ea typeface="宋体" panose="02010600030101010101" pitchFamily="2" charset="-122"/>
              </a:rPr>
              <a:t>PHP</a:t>
            </a: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程序。关键字</a:t>
            </a:r>
            <a:r>
              <a:rPr lang="en-US" sz="2000" b="0">
                <a:latin typeface="Consolas" panose="020B0609020204030204" charset="0"/>
                <a:ea typeface="宋体" panose="02010600030101010101" pitchFamily="2" charset="-122"/>
              </a:rPr>
              <a:t>echo</a:t>
            </a: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表示输出，这个代码的意思是在此位置输出</a:t>
            </a:r>
            <a:r>
              <a:rPr lang="en-US" sz="2000" b="0">
                <a:latin typeface="Consolas" panose="020B0609020204030204" charset="0"/>
                <a:ea typeface="宋体" panose="02010600030101010101" pitchFamily="2" charset="-122"/>
              </a:rPr>
              <a:t>2</a:t>
            </a:r>
            <a:r>
              <a:rPr lang="en-US" sz="20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018 - 1949</a:t>
            </a: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的差。</a:t>
            </a:r>
            <a:endParaRPr lang="zh-CN" altLang="en-US" sz="2000" b="0">
              <a:latin typeface="Consolas" panose="020B0609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852785" cy="504190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11.4 PHP Hello World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295" y="910590"/>
            <a:ext cx="11543665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打开浏览器，访问网址http://127.0.0.1/01.php（注意不要直接双击01.php运行，必须要输入这个网址），即可看见如图所示的网页。</a:t>
            </a:r>
          </a:p>
        </p:txBody>
      </p:sp>
      <p:pic>
        <p:nvPicPr>
          <p:cNvPr id="159" name="图片 1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165" y="2037080"/>
            <a:ext cx="7770495" cy="4274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852785" cy="504190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11.4 PHP Hello World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295" y="910590"/>
            <a:ext cx="11543665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当我们查看网页源代码的时候，却看不见任何PHP代码的痕迹，我们只能看见数字69被写在了源代码中，如图所示。</a:t>
            </a:r>
          </a:p>
        </p:txBody>
      </p:sp>
      <p:pic>
        <p:nvPicPr>
          <p:cNvPr id="160" name="图片 1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810" y="1745615"/>
            <a:ext cx="5834380" cy="4378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852785" cy="504190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11.4 PHP Hello World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295" y="910590"/>
            <a:ext cx="11543665" cy="3784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原因是PHP是后台语言，PHP已经在服务器上被执行了，发给前端的时候已经是执行过后的没有任何PHP标记的纯HTML页面了。</a:t>
            </a:r>
          </a:p>
          <a:p>
            <a:pPr marL="0" indent="0">
              <a:lnSpc>
                <a:spcPct val="15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当用户在浏览器中输入网址之后，发生了什么事情：</a:t>
            </a:r>
          </a:p>
          <a:p>
            <a:pPr marL="0" indent="0">
              <a:lnSpc>
                <a:spcPct val="15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	① 浏览器发出HTTP请求，请求服务器上的指定网页；</a:t>
            </a:r>
          </a:p>
          <a:p>
            <a:pPr marL="0" indent="0">
              <a:lnSpc>
                <a:spcPct val="15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	② 服务器上，PHP、Java等程序运行，生成纯HTML网页，这个过程被称作“预处理”；</a:t>
            </a:r>
          </a:p>
          <a:p>
            <a:pPr marL="0" indent="0">
              <a:lnSpc>
                <a:spcPct val="15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	③ 服务器返回HTTP响应，将HTML网页（由后台语言预处理生成）发回浏览器；</a:t>
            </a:r>
          </a:p>
          <a:p>
            <a:pPr marL="0" indent="0">
              <a:lnSpc>
                <a:spcPct val="15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	④ 浏览器解析HTML代码，渲染CSS，运行JavaScript程序。</a:t>
            </a:r>
          </a:p>
          <a:p>
            <a:pPr marL="0" indent="0">
              <a:lnSpc>
                <a:spcPct val="15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这些步骤如图所示。</a:t>
            </a:r>
          </a:p>
        </p:txBody>
      </p:sp>
      <p:pic>
        <p:nvPicPr>
          <p:cNvPr id="161" name="图片 1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475" y="4951095"/>
            <a:ext cx="9076055" cy="1425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9"/>
          <p:cNvSpPr txBox="1"/>
          <p:nvPr/>
        </p:nvSpPr>
        <p:spPr>
          <a:xfrm>
            <a:off x="2211705" y="2955290"/>
            <a:ext cx="7767955" cy="1353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11.5 实战案例：使用PHP制作九九乘法表</a:t>
            </a:r>
          </a:p>
        </p:txBody>
      </p:sp>
      <p:sp>
        <p:nvSpPr>
          <p:cNvPr id="44" name="五边形 43"/>
          <p:cNvSpPr/>
          <p:nvPr/>
        </p:nvSpPr>
        <p:spPr>
          <a:xfrm>
            <a:off x="0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 flipH="1">
            <a:off x="1470864" y="1625600"/>
            <a:ext cx="9250272" cy="3606800"/>
          </a:xfrm>
          <a:custGeom>
            <a:avLst/>
            <a:gdLst>
              <a:gd name="connsiteX0" fmla="*/ 6734601 w 8365511"/>
              <a:gd name="connsiteY0" fmla="*/ 0 h 3261820"/>
              <a:gd name="connsiteX1" fmla="*/ 6440954 w 8365511"/>
              <a:gd name="connsiteY1" fmla="*/ 0 h 3261820"/>
              <a:gd name="connsiteX2" fmla="*/ 1924557 w 8365511"/>
              <a:gd name="connsiteY2" fmla="*/ 0 h 3261820"/>
              <a:gd name="connsiteX3" fmla="*/ 1630910 w 8365511"/>
              <a:gd name="connsiteY3" fmla="*/ 0 h 3261820"/>
              <a:gd name="connsiteX4" fmla="*/ 0 w 8365511"/>
              <a:gd name="connsiteY4" fmla="*/ 1630910 h 3261820"/>
              <a:gd name="connsiteX5" fmla="*/ 1630910 w 8365511"/>
              <a:gd name="connsiteY5" fmla="*/ 3261820 h 3261820"/>
              <a:gd name="connsiteX6" fmla="*/ 1924557 w 8365511"/>
              <a:gd name="connsiteY6" fmla="*/ 3261820 h 3261820"/>
              <a:gd name="connsiteX7" fmla="*/ 6440954 w 8365511"/>
              <a:gd name="connsiteY7" fmla="*/ 3261820 h 3261820"/>
              <a:gd name="connsiteX8" fmla="*/ 6734601 w 8365511"/>
              <a:gd name="connsiteY8" fmla="*/ 3261820 h 3261820"/>
              <a:gd name="connsiteX9" fmla="*/ 8365511 w 8365511"/>
              <a:gd name="connsiteY9" fmla="*/ 1630910 h 326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65511" h="3261820">
                <a:moveTo>
                  <a:pt x="6734601" y="0"/>
                </a:moveTo>
                <a:lnTo>
                  <a:pt x="6440954" y="0"/>
                </a:lnTo>
                <a:lnTo>
                  <a:pt x="1924557" y="0"/>
                </a:lnTo>
                <a:lnTo>
                  <a:pt x="1630910" y="0"/>
                </a:lnTo>
                <a:lnTo>
                  <a:pt x="0" y="1630910"/>
                </a:lnTo>
                <a:lnTo>
                  <a:pt x="1630910" y="3261820"/>
                </a:lnTo>
                <a:lnTo>
                  <a:pt x="1924557" y="3261820"/>
                </a:lnTo>
                <a:lnTo>
                  <a:pt x="6440954" y="3261820"/>
                </a:lnTo>
                <a:lnTo>
                  <a:pt x="6734601" y="3261820"/>
                </a:lnTo>
                <a:lnTo>
                  <a:pt x="8365511" y="1630910"/>
                </a:ln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 flipH="1">
            <a:off x="1677131" y="1756372"/>
            <a:ext cx="8837738" cy="3345256"/>
          </a:xfrm>
          <a:custGeom>
            <a:avLst/>
            <a:gdLst>
              <a:gd name="connsiteX0" fmla="*/ 7135510 w 8801228"/>
              <a:gd name="connsiteY0" fmla="*/ 0 h 3331436"/>
              <a:gd name="connsiteX1" fmla="*/ 6878335 w 8801228"/>
              <a:gd name="connsiteY1" fmla="*/ 0 h 3331436"/>
              <a:gd name="connsiteX2" fmla="*/ 6835596 w 8801228"/>
              <a:gd name="connsiteY2" fmla="*/ 0 h 3331436"/>
              <a:gd name="connsiteX3" fmla="*/ 6578421 w 8801228"/>
              <a:gd name="connsiteY3" fmla="*/ 0 h 3331436"/>
              <a:gd name="connsiteX4" fmla="*/ 2222807 w 8801228"/>
              <a:gd name="connsiteY4" fmla="*/ 0 h 3331436"/>
              <a:gd name="connsiteX5" fmla="*/ 1965632 w 8801228"/>
              <a:gd name="connsiteY5" fmla="*/ 0 h 3331436"/>
              <a:gd name="connsiteX6" fmla="*/ 1922893 w 8801228"/>
              <a:gd name="connsiteY6" fmla="*/ 0 h 3331436"/>
              <a:gd name="connsiteX7" fmla="*/ 1665718 w 8801228"/>
              <a:gd name="connsiteY7" fmla="*/ 0 h 3331436"/>
              <a:gd name="connsiteX8" fmla="*/ 0 w 8801228"/>
              <a:gd name="connsiteY8" fmla="*/ 1665718 h 3331436"/>
              <a:gd name="connsiteX9" fmla="*/ 1665718 w 8801228"/>
              <a:gd name="connsiteY9" fmla="*/ 3331436 h 3331436"/>
              <a:gd name="connsiteX10" fmla="*/ 1922893 w 8801228"/>
              <a:gd name="connsiteY10" fmla="*/ 3331436 h 3331436"/>
              <a:gd name="connsiteX11" fmla="*/ 1965632 w 8801228"/>
              <a:gd name="connsiteY11" fmla="*/ 3331436 h 3331436"/>
              <a:gd name="connsiteX12" fmla="*/ 2222807 w 8801228"/>
              <a:gd name="connsiteY12" fmla="*/ 3331436 h 3331436"/>
              <a:gd name="connsiteX13" fmla="*/ 6578421 w 8801228"/>
              <a:gd name="connsiteY13" fmla="*/ 3331436 h 3331436"/>
              <a:gd name="connsiteX14" fmla="*/ 6835596 w 8801228"/>
              <a:gd name="connsiteY14" fmla="*/ 3331436 h 3331436"/>
              <a:gd name="connsiteX15" fmla="*/ 6878335 w 8801228"/>
              <a:gd name="connsiteY15" fmla="*/ 3331436 h 3331436"/>
              <a:gd name="connsiteX16" fmla="*/ 7135510 w 8801228"/>
              <a:gd name="connsiteY16" fmla="*/ 3331436 h 3331436"/>
              <a:gd name="connsiteX17" fmla="*/ 8801228 w 8801228"/>
              <a:gd name="connsiteY17" fmla="*/ 1665718 h 333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01228" h="3331436">
                <a:moveTo>
                  <a:pt x="7135510" y="0"/>
                </a:moveTo>
                <a:lnTo>
                  <a:pt x="6878335" y="0"/>
                </a:lnTo>
                <a:lnTo>
                  <a:pt x="6835596" y="0"/>
                </a:lnTo>
                <a:lnTo>
                  <a:pt x="6578421" y="0"/>
                </a:lnTo>
                <a:lnTo>
                  <a:pt x="2222807" y="0"/>
                </a:lnTo>
                <a:lnTo>
                  <a:pt x="1965632" y="0"/>
                </a:lnTo>
                <a:lnTo>
                  <a:pt x="1922893" y="0"/>
                </a:lnTo>
                <a:lnTo>
                  <a:pt x="1665718" y="0"/>
                </a:lnTo>
                <a:lnTo>
                  <a:pt x="0" y="1665718"/>
                </a:lnTo>
                <a:lnTo>
                  <a:pt x="1665718" y="3331436"/>
                </a:lnTo>
                <a:lnTo>
                  <a:pt x="1922893" y="3331436"/>
                </a:lnTo>
                <a:lnTo>
                  <a:pt x="1965632" y="3331436"/>
                </a:lnTo>
                <a:lnTo>
                  <a:pt x="2222807" y="3331436"/>
                </a:lnTo>
                <a:lnTo>
                  <a:pt x="6578421" y="3331436"/>
                </a:lnTo>
                <a:lnTo>
                  <a:pt x="6835596" y="3331436"/>
                </a:lnTo>
                <a:lnTo>
                  <a:pt x="6878335" y="3331436"/>
                </a:lnTo>
                <a:lnTo>
                  <a:pt x="7135510" y="3331436"/>
                </a:lnTo>
                <a:lnTo>
                  <a:pt x="8801228" y="1665718"/>
                </a:lnTo>
                <a:close/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3" name="五边形 52"/>
          <p:cNvSpPr/>
          <p:nvPr/>
        </p:nvSpPr>
        <p:spPr>
          <a:xfrm flipH="1">
            <a:off x="10721136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4" grpId="0" bldLvl="0" animBg="1"/>
      <p:bldP spid="48" grpId="0" bldLvl="0" animBg="1"/>
      <p:bldP spid="52" grpId="0" bldLvl="0" animBg="1"/>
      <p:bldP spid="53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852785" cy="504190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11.5 实战案例：使用PHP制作九九乘法表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295" y="910590"/>
            <a:ext cx="11543665" cy="553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在网站根目录htdocs文件夹中创建02.php文件：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195" y="1463675"/>
            <a:ext cx="6203315" cy="5374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9"/>
          <p:cNvSpPr txBox="1"/>
          <p:nvPr/>
        </p:nvSpPr>
        <p:spPr>
          <a:xfrm>
            <a:off x="2211705" y="3059430"/>
            <a:ext cx="7767955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11.1 引言</a:t>
            </a:r>
          </a:p>
        </p:txBody>
      </p:sp>
      <p:sp>
        <p:nvSpPr>
          <p:cNvPr id="44" name="五边形 43"/>
          <p:cNvSpPr/>
          <p:nvPr/>
        </p:nvSpPr>
        <p:spPr>
          <a:xfrm>
            <a:off x="0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 flipH="1">
            <a:off x="1470864" y="1625600"/>
            <a:ext cx="9250272" cy="3606800"/>
          </a:xfrm>
          <a:custGeom>
            <a:avLst/>
            <a:gdLst>
              <a:gd name="connsiteX0" fmla="*/ 6734601 w 8365511"/>
              <a:gd name="connsiteY0" fmla="*/ 0 h 3261820"/>
              <a:gd name="connsiteX1" fmla="*/ 6440954 w 8365511"/>
              <a:gd name="connsiteY1" fmla="*/ 0 h 3261820"/>
              <a:gd name="connsiteX2" fmla="*/ 1924557 w 8365511"/>
              <a:gd name="connsiteY2" fmla="*/ 0 h 3261820"/>
              <a:gd name="connsiteX3" fmla="*/ 1630910 w 8365511"/>
              <a:gd name="connsiteY3" fmla="*/ 0 h 3261820"/>
              <a:gd name="connsiteX4" fmla="*/ 0 w 8365511"/>
              <a:gd name="connsiteY4" fmla="*/ 1630910 h 3261820"/>
              <a:gd name="connsiteX5" fmla="*/ 1630910 w 8365511"/>
              <a:gd name="connsiteY5" fmla="*/ 3261820 h 3261820"/>
              <a:gd name="connsiteX6" fmla="*/ 1924557 w 8365511"/>
              <a:gd name="connsiteY6" fmla="*/ 3261820 h 3261820"/>
              <a:gd name="connsiteX7" fmla="*/ 6440954 w 8365511"/>
              <a:gd name="connsiteY7" fmla="*/ 3261820 h 3261820"/>
              <a:gd name="connsiteX8" fmla="*/ 6734601 w 8365511"/>
              <a:gd name="connsiteY8" fmla="*/ 3261820 h 3261820"/>
              <a:gd name="connsiteX9" fmla="*/ 8365511 w 8365511"/>
              <a:gd name="connsiteY9" fmla="*/ 1630910 h 326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65511" h="3261820">
                <a:moveTo>
                  <a:pt x="6734601" y="0"/>
                </a:moveTo>
                <a:lnTo>
                  <a:pt x="6440954" y="0"/>
                </a:lnTo>
                <a:lnTo>
                  <a:pt x="1924557" y="0"/>
                </a:lnTo>
                <a:lnTo>
                  <a:pt x="1630910" y="0"/>
                </a:lnTo>
                <a:lnTo>
                  <a:pt x="0" y="1630910"/>
                </a:lnTo>
                <a:lnTo>
                  <a:pt x="1630910" y="3261820"/>
                </a:lnTo>
                <a:lnTo>
                  <a:pt x="1924557" y="3261820"/>
                </a:lnTo>
                <a:lnTo>
                  <a:pt x="6440954" y="3261820"/>
                </a:lnTo>
                <a:lnTo>
                  <a:pt x="6734601" y="3261820"/>
                </a:lnTo>
                <a:lnTo>
                  <a:pt x="8365511" y="1630910"/>
                </a:ln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 flipH="1">
            <a:off x="1677131" y="1756372"/>
            <a:ext cx="8837738" cy="3345256"/>
          </a:xfrm>
          <a:custGeom>
            <a:avLst/>
            <a:gdLst>
              <a:gd name="connsiteX0" fmla="*/ 7135510 w 8801228"/>
              <a:gd name="connsiteY0" fmla="*/ 0 h 3331436"/>
              <a:gd name="connsiteX1" fmla="*/ 6878335 w 8801228"/>
              <a:gd name="connsiteY1" fmla="*/ 0 h 3331436"/>
              <a:gd name="connsiteX2" fmla="*/ 6835596 w 8801228"/>
              <a:gd name="connsiteY2" fmla="*/ 0 h 3331436"/>
              <a:gd name="connsiteX3" fmla="*/ 6578421 w 8801228"/>
              <a:gd name="connsiteY3" fmla="*/ 0 h 3331436"/>
              <a:gd name="connsiteX4" fmla="*/ 2222807 w 8801228"/>
              <a:gd name="connsiteY4" fmla="*/ 0 h 3331436"/>
              <a:gd name="connsiteX5" fmla="*/ 1965632 w 8801228"/>
              <a:gd name="connsiteY5" fmla="*/ 0 h 3331436"/>
              <a:gd name="connsiteX6" fmla="*/ 1922893 w 8801228"/>
              <a:gd name="connsiteY6" fmla="*/ 0 h 3331436"/>
              <a:gd name="connsiteX7" fmla="*/ 1665718 w 8801228"/>
              <a:gd name="connsiteY7" fmla="*/ 0 h 3331436"/>
              <a:gd name="connsiteX8" fmla="*/ 0 w 8801228"/>
              <a:gd name="connsiteY8" fmla="*/ 1665718 h 3331436"/>
              <a:gd name="connsiteX9" fmla="*/ 1665718 w 8801228"/>
              <a:gd name="connsiteY9" fmla="*/ 3331436 h 3331436"/>
              <a:gd name="connsiteX10" fmla="*/ 1922893 w 8801228"/>
              <a:gd name="connsiteY10" fmla="*/ 3331436 h 3331436"/>
              <a:gd name="connsiteX11" fmla="*/ 1965632 w 8801228"/>
              <a:gd name="connsiteY11" fmla="*/ 3331436 h 3331436"/>
              <a:gd name="connsiteX12" fmla="*/ 2222807 w 8801228"/>
              <a:gd name="connsiteY12" fmla="*/ 3331436 h 3331436"/>
              <a:gd name="connsiteX13" fmla="*/ 6578421 w 8801228"/>
              <a:gd name="connsiteY13" fmla="*/ 3331436 h 3331436"/>
              <a:gd name="connsiteX14" fmla="*/ 6835596 w 8801228"/>
              <a:gd name="connsiteY14" fmla="*/ 3331436 h 3331436"/>
              <a:gd name="connsiteX15" fmla="*/ 6878335 w 8801228"/>
              <a:gd name="connsiteY15" fmla="*/ 3331436 h 3331436"/>
              <a:gd name="connsiteX16" fmla="*/ 7135510 w 8801228"/>
              <a:gd name="connsiteY16" fmla="*/ 3331436 h 3331436"/>
              <a:gd name="connsiteX17" fmla="*/ 8801228 w 8801228"/>
              <a:gd name="connsiteY17" fmla="*/ 1665718 h 333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01228" h="3331436">
                <a:moveTo>
                  <a:pt x="7135510" y="0"/>
                </a:moveTo>
                <a:lnTo>
                  <a:pt x="6878335" y="0"/>
                </a:lnTo>
                <a:lnTo>
                  <a:pt x="6835596" y="0"/>
                </a:lnTo>
                <a:lnTo>
                  <a:pt x="6578421" y="0"/>
                </a:lnTo>
                <a:lnTo>
                  <a:pt x="2222807" y="0"/>
                </a:lnTo>
                <a:lnTo>
                  <a:pt x="1965632" y="0"/>
                </a:lnTo>
                <a:lnTo>
                  <a:pt x="1922893" y="0"/>
                </a:lnTo>
                <a:lnTo>
                  <a:pt x="1665718" y="0"/>
                </a:lnTo>
                <a:lnTo>
                  <a:pt x="0" y="1665718"/>
                </a:lnTo>
                <a:lnTo>
                  <a:pt x="1665718" y="3331436"/>
                </a:lnTo>
                <a:lnTo>
                  <a:pt x="1922893" y="3331436"/>
                </a:lnTo>
                <a:lnTo>
                  <a:pt x="1965632" y="3331436"/>
                </a:lnTo>
                <a:lnTo>
                  <a:pt x="2222807" y="3331436"/>
                </a:lnTo>
                <a:lnTo>
                  <a:pt x="6578421" y="3331436"/>
                </a:lnTo>
                <a:lnTo>
                  <a:pt x="6835596" y="3331436"/>
                </a:lnTo>
                <a:lnTo>
                  <a:pt x="6878335" y="3331436"/>
                </a:lnTo>
                <a:lnTo>
                  <a:pt x="7135510" y="3331436"/>
                </a:lnTo>
                <a:lnTo>
                  <a:pt x="8801228" y="1665718"/>
                </a:lnTo>
                <a:close/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3" name="五边形 52"/>
          <p:cNvSpPr/>
          <p:nvPr/>
        </p:nvSpPr>
        <p:spPr>
          <a:xfrm flipH="1">
            <a:off x="10721136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4" grpId="0" bldLvl="0" animBg="1"/>
      <p:bldP spid="48" grpId="0" bldLvl="0" animBg="1"/>
      <p:bldP spid="52" grpId="0" bldLvl="0" animBg="1"/>
      <p:bldP spid="53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852785" cy="504190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11.5 实战案例：使用PHP制作九九乘法表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295" y="910590"/>
            <a:ext cx="11543665" cy="553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网页效果如图所示。</a:t>
            </a:r>
          </a:p>
        </p:txBody>
      </p:sp>
      <p:pic>
        <p:nvPicPr>
          <p:cNvPr id="162" name="图片 1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550" y="1806575"/>
            <a:ext cx="8642350" cy="3975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852785" cy="504190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11.5 实战案例：使用PHP制作九九乘法表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295" y="910590"/>
            <a:ext cx="11543665" cy="553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查看网页源代码，如图所示。</a:t>
            </a:r>
          </a:p>
        </p:txBody>
      </p:sp>
      <p:pic>
        <p:nvPicPr>
          <p:cNvPr id="163" name="图片 1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970" y="1569085"/>
            <a:ext cx="9065260" cy="49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9"/>
          <p:cNvSpPr txBox="1"/>
          <p:nvPr/>
        </p:nvSpPr>
        <p:spPr>
          <a:xfrm>
            <a:off x="2212340" y="3002280"/>
            <a:ext cx="7767955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11.6 GET请求和POST请求</a:t>
            </a:r>
          </a:p>
        </p:txBody>
      </p:sp>
      <p:sp>
        <p:nvSpPr>
          <p:cNvPr id="44" name="五边形 43"/>
          <p:cNvSpPr/>
          <p:nvPr/>
        </p:nvSpPr>
        <p:spPr>
          <a:xfrm>
            <a:off x="0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 flipH="1">
            <a:off x="1470864" y="1625600"/>
            <a:ext cx="9250272" cy="3606800"/>
          </a:xfrm>
          <a:custGeom>
            <a:avLst/>
            <a:gdLst>
              <a:gd name="connsiteX0" fmla="*/ 6734601 w 8365511"/>
              <a:gd name="connsiteY0" fmla="*/ 0 h 3261820"/>
              <a:gd name="connsiteX1" fmla="*/ 6440954 w 8365511"/>
              <a:gd name="connsiteY1" fmla="*/ 0 h 3261820"/>
              <a:gd name="connsiteX2" fmla="*/ 1924557 w 8365511"/>
              <a:gd name="connsiteY2" fmla="*/ 0 h 3261820"/>
              <a:gd name="connsiteX3" fmla="*/ 1630910 w 8365511"/>
              <a:gd name="connsiteY3" fmla="*/ 0 h 3261820"/>
              <a:gd name="connsiteX4" fmla="*/ 0 w 8365511"/>
              <a:gd name="connsiteY4" fmla="*/ 1630910 h 3261820"/>
              <a:gd name="connsiteX5" fmla="*/ 1630910 w 8365511"/>
              <a:gd name="connsiteY5" fmla="*/ 3261820 h 3261820"/>
              <a:gd name="connsiteX6" fmla="*/ 1924557 w 8365511"/>
              <a:gd name="connsiteY6" fmla="*/ 3261820 h 3261820"/>
              <a:gd name="connsiteX7" fmla="*/ 6440954 w 8365511"/>
              <a:gd name="connsiteY7" fmla="*/ 3261820 h 3261820"/>
              <a:gd name="connsiteX8" fmla="*/ 6734601 w 8365511"/>
              <a:gd name="connsiteY8" fmla="*/ 3261820 h 3261820"/>
              <a:gd name="connsiteX9" fmla="*/ 8365511 w 8365511"/>
              <a:gd name="connsiteY9" fmla="*/ 1630910 h 326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65511" h="3261820">
                <a:moveTo>
                  <a:pt x="6734601" y="0"/>
                </a:moveTo>
                <a:lnTo>
                  <a:pt x="6440954" y="0"/>
                </a:lnTo>
                <a:lnTo>
                  <a:pt x="1924557" y="0"/>
                </a:lnTo>
                <a:lnTo>
                  <a:pt x="1630910" y="0"/>
                </a:lnTo>
                <a:lnTo>
                  <a:pt x="0" y="1630910"/>
                </a:lnTo>
                <a:lnTo>
                  <a:pt x="1630910" y="3261820"/>
                </a:lnTo>
                <a:lnTo>
                  <a:pt x="1924557" y="3261820"/>
                </a:lnTo>
                <a:lnTo>
                  <a:pt x="6440954" y="3261820"/>
                </a:lnTo>
                <a:lnTo>
                  <a:pt x="6734601" y="3261820"/>
                </a:lnTo>
                <a:lnTo>
                  <a:pt x="8365511" y="1630910"/>
                </a:ln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 flipH="1">
            <a:off x="1677131" y="1756372"/>
            <a:ext cx="8837738" cy="3345256"/>
          </a:xfrm>
          <a:custGeom>
            <a:avLst/>
            <a:gdLst>
              <a:gd name="connsiteX0" fmla="*/ 7135510 w 8801228"/>
              <a:gd name="connsiteY0" fmla="*/ 0 h 3331436"/>
              <a:gd name="connsiteX1" fmla="*/ 6878335 w 8801228"/>
              <a:gd name="connsiteY1" fmla="*/ 0 h 3331436"/>
              <a:gd name="connsiteX2" fmla="*/ 6835596 w 8801228"/>
              <a:gd name="connsiteY2" fmla="*/ 0 h 3331436"/>
              <a:gd name="connsiteX3" fmla="*/ 6578421 w 8801228"/>
              <a:gd name="connsiteY3" fmla="*/ 0 h 3331436"/>
              <a:gd name="connsiteX4" fmla="*/ 2222807 w 8801228"/>
              <a:gd name="connsiteY4" fmla="*/ 0 h 3331436"/>
              <a:gd name="connsiteX5" fmla="*/ 1965632 w 8801228"/>
              <a:gd name="connsiteY5" fmla="*/ 0 h 3331436"/>
              <a:gd name="connsiteX6" fmla="*/ 1922893 w 8801228"/>
              <a:gd name="connsiteY6" fmla="*/ 0 h 3331436"/>
              <a:gd name="connsiteX7" fmla="*/ 1665718 w 8801228"/>
              <a:gd name="connsiteY7" fmla="*/ 0 h 3331436"/>
              <a:gd name="connsiteX8" fmla="*/ 0 w 8801228"/>
              <a:gd name="connsiteY8" fmla="*/ 1665718 h 3331436"/>
              <a:gd name="connsiteX9" fmla="*/ 1665718 w 8801228"/>
              <a:gd name="connsiteY9" fmla="*/ 3331436 h 3331436"/>
              <a:gd name="connsiteX10" fmla="*/ 1922893 w 8801228"/>
              <a:gd name="connsiteY10" fmla="*/ 3331436 h 3331436"/>
              <a:gd name="connsiteX11" fmla="*/ 1965632 w 8801228"/>
              <a:gd name="connsiteY11" fmla="*/ 3331436 h 3331436"/>
              <a:gd name="connsiteX12" fmla="*/ 2222807 w 8801228"/>
              <a:gd name="connsiteY12" fmla="*/ 3331436 h 3331436"/>
              <a:gd name="connsiteX13" fmla="*/ 6578421 w 8801228"/>
              <a:gd name="connsiteY13" fmla="*/ 3331436 h 3331436"/>
              <a:gd name="connsiteX14" fmla="*/ 6835596 w 8801228"/>
              <a:gd name="connsiteY14" fmla="*/ 3331436 h 3331436"/>
              <a:gd name="connsiteX15" fmla="*/ 6878335 w 8801228"/>
              <a:gd name="connsiteY15" fmla="*/ 3331436 h 3331436"/>
              <a:gd name="connsiteX16" fmla="*/ 7135510 w 8801228"/>
              <a:gd name="connsiteY16" fmla="*/ 3331436 h 3331436"/>
              <a:gd name="connsiteX17" fmla="*/ 8801228 w 8801228"/>
              <a:gd name="connsiteY17" fmla="*/ 1665718 h 333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01228" h="3331436">
                <a:moveTo>
                  <a:pt x="7135510" y="0"/>
                </a:moveTo>
                <a:lnTo>
                  <a:pt x="6878335" y="0"/>
                </a:lnTo>
                <a:lnTo>
                  <a:pt x="6835596" y="0"/>
                </a:lnTo>
                <a:lnTo>
                  <a:pt x="6578421" y="0"/>
                </a:lnTo>
                <a:lnTo>
                  <a:pt x="2222807" y="0"/>
                </a:lnTo>
                <a:lnTo>
                  <a:pt x="1965632" y="0"/>
                </a:lnTo>
                <a:lnTo>
                  <a:pt x="1922893" y="0"/>
                </a:lnTo>
                <a:lnTo>
                  <a:pt x="1665718" y="0"/>
                </a:lnTo>
                <a:lnTo>
                  <a:pt x="0" y="1665718"/>
                </a:lnTo>
                <a:lnTo>
                  <a:pt x="1665718" y="3331436"/>
                </a:lnTo>
                <a:lnTo>
                  <a:pt x="1922893" y="3331436"/>
                </a:lnTo>
                <a:lnTo>
                  <a:pt x="1965632" y="3331436"/>
                </a:lnTo>
                <a:lnTo>
                  <a:pt x="2222807" y="3331436"/>
                </a:lnTo>
                <a:lnTo>
                  <a:pt x="6578421" y="3331436"/>
                </a:lnTo>
                <a:lnTo>
                  <a:pt x="6835596" y="3331436"/>
                </a:lnTo>
                <a:lnTo>
                  <a:pt x="6878335" y="3331436"/>
                </a:lnTo>
                <a:lnTo>
                  <a:pt x="7135510" y="3331436"/>
                </a:lnTo>
                <a:lnTo>
                  <a:pt x="8801228" y="1665718"/>
                </a:lnTo>
                <a:close/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3" name="五边形 52"/>
          <p:cNvSpPr/>
          <p:nvPr/>
        </p:nvSpPr>
        <p:spPr>
          <a:xfrm flipH="1">
            <a:off x="10721136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4" grpId="0" bldLvl="0" animBg="1"/>
      <p:bldP spid="48" grpId="0" bldLvl="0" animBg="1"/>
      <p:bldP spid="52" grpId="0" bldLvl="0" animBg="1"/>
      <p:bldP spid="53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1087735" cy="702945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11.6  GET请求和POST请求 - GET请求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5945" y="1033145"/>
            <a:ext cx="11040110" cy="7556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80000"/>
              </a:lnSpc>
            </a:pPr>
            <a:r>
              <a:rPr lang="zh-CN" sz="2400">
                <a:latin typeface="Consolas" panose="020B0609020204030204" charset="0"/>
                <a:ea typeface="宋体" panose="02010600030101010101" pitchFamily="2" charset="-122"/>
              </a:rPr>
              <a:t>GET请求通过在URL地址使用问号（?）后缀，将数据带给服务器。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575945" y="1854835"/>
            <a:ext cx="805942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zh-CN" sz="2400" b="0">
                <a:latin typeface="Consolas" panose="020B0609020204030204" charset="0"/>
                <a:ea typeface="宋体" panose="02010600030101010101" pitchFamily="2" charset="-122"/>
              </a:rPr>
              <a:t>在网上根目录创建</a:t>
            </a:r>
            <a:r>
              <a:rPr lang="en-US" sz="24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index.php</a:t>
            </a:r>
            <a:r>
              <a:rPr lang="zh-CN" sz="2400" b="0">
                <a:latin typeface="Consolas" panose="020B0609020204030204" charset="0"/>
                <a:ea typeface="宋体" panose="02010600030101010101" pitchFamily="2" charset="-122"/>
              </a:rPr>
              <a:t>文件，然后书写代码：</a:t>
            </a:r>
            <a:endParaRPr lang="zh-CN" altLang="en-US" sz="2400" b="0">
              <a:latin typeface="Consolas" panose="020B0609020204030204" charset="0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950" y="2586990"/>
            <a:ext cx="9431655" cy="2630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1087735" cy="702945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11.6  GET请求和POST请求 - GET请求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5945" y="1033145"/>
            <a:ext cx="11040110" cy="7556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80000"/>
              </a:lnSpc>
            </a:pPr>
            <a:r>
              <a:rPr lang="zh-CN" sz="2400">
                <a:latin typeface="Consolas" panose="020B0609020204030204" charset="0"/>
                <a:ea typeface="宋体" panose="02010600030101010101" pitchFamily="2" charset="-122"/>
              </a:rPr>
              <a:t>打开浏览器，在地址栏输入网址：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3384550" y="1892935"/>
            <a:ext cx="5095240" cy="4603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sz="2400" b="0">
                <a:latin typeface="Consolas" panose="020B0609020204030204" charset="0"/>
                <a:ea typeface="宋体" panose="02010600030101010101" pitchFamily="2" charset="-122"/>
              </a:rPr>
              <a:t>http://127.0.0.1/?a=7&amp;b=9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57225" y="2971165"/>
            <a:ext cx="851535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网页的运行效果如图所示。</a:t>
            </a:r>
            <a:endParaRPr lang="zh-CN" altLang="en-US" sz="2000" b="0">
              <a:latin typeface="Consolas" panose="020B0609020204030204" charset="0"/>
              <a:ea typeface="宋体" panose="02010600030101010101" pitchFamily="2" charset="-122"/>
            </a:endParaRPr>
          </a:p>
        </p:txBody>
      </p:sp>
      <p:pic>
        <p:nvPicPr>
          <p:cNvPr id="164" name="图片 1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765" y="4025583"/>
            <a:ext cx="6480810" cy="2121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1087735" cy="702945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11.6  GET请求和POST请求 - GET请求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5945" y="1033145"/>
            <a:ext cx="11040110" cy="7556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80000"/>
              </a:lnSpc>
            </a:pPr>
            <a:r>
              <a:rPr lang="zh-CN" sz="2400">
                <a:latin typeface="Consolas" panose="020B0609020204030204" charset="0"/>
                <a:ea typeface="宋体" panose="02010600030101010101" pitchFamily="2" charset="-122"/>
              </a:rPr>
              <a:t>看一个更为实际的案例，创建news.php文件，代码如下：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695" y="1927225"/>
            <a:ext cx="7871460" cy="3957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1087735" cy="702945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11.6  GET请求和POST请求 - GET请求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2295" y="882015"/>
            <a:ext cx="11040110" cy="13468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70000"/>
              </a:lnSpc>
            </a:pPr>
            <a:r>
              <a:rPr lang="zh-CN" sz="2400">
                <a:latin typeface="Consolas" panose="020B0609020204030204" charset="0"/>
                <a:ea typeface="宋体" panose="02010600030101010101" pitchFamily="2" charset="-122"/>
              </a:rPr>
              <a:t>在浏览器地址栏中输入http://127.0.0.1/news.php?id=1，网页显示效果如图所示。</a:t>
            </a:r>
          </a:p>
        </p:txBody>
      </p:sp>
      <p:pic>
        <p:nvPicPr>
          <p:cNvPr id="165" name="图片 1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380" y="2450465"/>
            <a:ext cx="8663940" cy="180403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762635" y="5036185"/>
            <a:ext cx="111410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en-US" sz="24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GET</a:t>
            </a:r>
            <a:r>
              <a:rPr lang="zh-CN" sz="2400" b="0">
                <a:latin typeface="Consolas" panose="020B0609020204030204" charset="0"/>
                <a:ea typeface="宋体" panose="02010600030101010101" pitchFamily="2" charset="-122"/>
              </a:rPr>
              <a:t>请求的哲学是：传给服务器的参数较少，比如</a:t>
            </a:r>
            <a:r>
              <a:rPr lang="en-US" sz="2400" b="0">
                <a:latin typeface="Consolas" panose="020B0609020204030204" charset="0"/>
                <a:ea typeface="宋体" panose="02010600030101010101" pitchFamily="2" charset="-122"/>
              </a:rPr>
              <a:t>i</a:t>
            </a:r>
            <a:r>
              <a:rPr lang="en-US" sz="24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d</a:t>
            </a:r>
            <a:r>
              <a:rPr lang="zh-CN" sz="2400" b="0">
                <a:latin typeface="Consolas" panose="020B0609020204030204" charset="0"/>
                <a:ea typeface="宋体" panose="02010600030101010101" pitchFamily="2" charset="-122"/>
              </a:rPr>
              <a:t>，希望得到服务器的相关数据。</a:t>
            </a:r>
            <a:endParaRPr lang="zh-CN" altLang="en-US" sz="2400" b="0">
              <a:latin typeface="Consolas" panose="020B0609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1087735" cy="702945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11.6  GET请求和POST请求 - GET请求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7045" y="1270000"/>
            <a:ext cx="11584305" cy="44856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70000"/>
              </a:lnSpc>
            </a:pPr>
            <a:r>
              <a:rPr lang="zh-CN" sz="2400">
                <a:latin typeface="Consolas" panose="020B0609020204030204" charset="0"/>
                <a:ea typeface="宋体" panose="02010600030101010101" pitchFamily="2" charset="-122"/>
              </a:rPr>
              <a:t>总结GET请求的优点：</a:t>
            </a:r>
          </a:p>
          <a:p>
            <a:pPr marL="342900" indent="-342900">
              <a:lnSpc>
                <a:spcPct val="170000"/>
              </a:lnSpc>
              <a:buFont typeface="Wingdings" panose="05000000000000000000" charset="0"/>
              <a:buChar char="n"/>
            </a:pPr>
            <a:r>
              <a:rPr lang="zh-CN" sz="2400">
                <a:latin typeface="Consolas" panose="020B0609020204030204" charset="0"/>
                <a:ea typeface="宋体" panose="02010600030101010101" pitchFamily="2" charset="-122"/>
              </a:rPr>
              <a:t>便于分享网址，其他人也可以通过访问?id=1这样的URL阅读1号新闻；</a:t>
            </a:r>
          </a:p>
          <a:p>
            <a:pPr marL="342900" indent="-342900">
              <a:lnSpc>
                <a:spcPct val="170000"/>
              </a:lnSpc>
              <a:buFont typeface="Wingdings" panose="05000000000000000000" charset="0"/>
              <a:buChar char="n"/>
            </a:pPr>
            <a:r>
              <a:rPr lang="zh-CN" sz="2400">
                <a:latin typeface="Consolas" panose="020B0609020204030204" charset="0"/>
                <a:ea typeface="宋体" panose="02010600030101010101" pitchFamily="2" charset="-122"/>
              </a:rPr>
              <a:t>网址非常直观，通过网址我们可以非常清晰地看见当前传入给服务器的参数是什么。</a:t>
            </a:r>
          </a:p>
          <a:p>
            <a:pPr marL="342900" indent="-342900">
              <a:lnSpc>
                <a:spcPct val="170000"/>
              </a:lnSpc>
            </a:pPr>
            <a:r>
              <a:rPr lang="zh-CN" sz="2400">
                <a:latin typeface="Consolas" panose="020B0609020204030204" charset="0"/>
                <a:ea typeface="宋体" panose="02010600030101010101" pitchFamily="2" charset="-122"/>
              </a:rPr>
              <a:t>总结GET的请求的缺点：</a:t>
            </a:r>
          </a:p>
          <a:p>
            <a:pPr marL="342900" indent="-342900">
              <a:lnSpc>
                <a:spcPct val="170000"/>
              </a:lnSpc>
              <a:buFont typeface="Wingdings" panose="05000000000000000000" charset="0"/>
              <a:buChar char="n"/>
            </a:pPr>
            <a:r>
              <a:rPr lang="zh-CN" sz="2400">
                <a:latin typeface="Consolas" panose="020B0609020204030204" charset="0"/>
                <a:ea typeface="宋体" panose="02010600030101010101" pitchFamily="2" charset="-122"/>
              </a:rPr>
              <a:t>不能传较大数据给服务器，因为URL网址是限制长度的；</a:t>
            </a:r>
          </a:p>
          <a:p>
            <a:pPr marL="342900" indent="-342900">
              <a:lnSpc>
                <a:spcPct val="170000"/>
              </a:lnSpc>
              <a:buFont typeface="Wingdings" panose="05000000000000000000" charset="0"/>
              <a:buChar char="n"/>
            </a:pPr>
            <a:r>
              <a:rPr lang="zh-CN" sz="2400">
                <a:latin typeface="Consolas" panose="020B0609020204030204" charset="0"/>
                <a:ea typeface="宋体" panose="02010600030101010101" pitchFamily="2" charset="-122"/>
              </a:rPr>
              <a:t>不保密，黑客能够读取我们的页面访问历史，就能够看见我们跟服务器之间的通信情况，用户的密码等敏感信息是绝对不能用GET请求传输的。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1087735" cy="702945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11.6  GET请求和POST请求 - POST请求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2295" y="882015"/>
            <a:ext cx="11584305" cy="7188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70000"/>
              </a:lnSpc>
            </a:pPr>
            <a:r>
              <a:rPr lang="zh-CN" sz="2400">
                <a:latin typeface="Consolas" panose="020B0609020204030204" charset="0"/>
                <a:ea typeface="宋体" panose="02010600030101010101" pitchFamily="2" charset="-122"/>
              </a:rPr>
              <a:t>POST请求通过HTTP上行报文体传输信息给服务器。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582295" y="1771650"/>
            <a:ext cx="1080960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在服务器根目录</a:t>
            </a:r>
            <a:r>
              <a:rPr lang="en-US" sz="20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htdocs</a:t>
            </a: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文件夹中创建一个</a:t>
            </a:r>
            <a:r>
              <a:rPr lang="en-US" sz="20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form.html</a:t>
            </a: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文件，这个文件是一个表单，代码如下：</a:t>
            </a:r>
            <a:endParaRPr lang="zh-CN" altLang="en-US" sz="2000" b="0">
              <a:latin typeface="Consolas" panose="020B0609020204030204" charset="0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810" y="2336165"/>
            <a:ext cx="7706360" cy="3565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1087735" cy="702945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11.6  GET请求和POST请求 - POST请求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2295" y="882015"/>
            <a:ext cx="11584305" cy="7188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70000"/>
              </a:lnSpc>
            </a:pPr>
            <a:r>
              <a:rPr lang="zh-CN" sz="2400">
                <a:latin typeface="Consolas" panose="020B0609020204030204" charset="0"/>
                <a:ea typeface="宋体" panose="02010600030101010101" pitchFamily="2" charset="-122"/>
              </a:rPr>
              <a:t>打开浏览器，输入网址http://127.0.0.1/form.html，如图所示。</a:t>
            </a:r>
          </a:p>
        </p:txBody>
      </p:sp>
      <p:pic>
        <p:nvPicPr>
          <p:cNvPr id="166" name="图片 1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550" y="2005330"/>
            <a:ext cx="6438900" cy="4030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786110" cy="531495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11</a:t>
            </a:r>
            <a:r>
              <a:rPr cap="none">
                <a:solidFill>
                  <a:schemeClr val="tx1"/>
                </a:solidFill>
                <a:uFillTx/>
              </a:rPr>
              <a:t>.1 引言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82295" y="1002030"/>
            <a:ext cx="11504930" cy="56311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sz="2400" b="0">
                <a:latin typeface="Consolas" panose="020B0609020204030204" charset="0"/>
                <a:ea typeface="宋体" panose="02010600030101010101" pitchFamily="2" charset="-122"/>
              </a:rPr>
              <a:t>本章学习服务器的相关知识，为后面章节Ajax的学习做好准备。</a:t>
            </a:r>
          </a:p>
          <a:p>
            <a:pPr marL="0" indent="0">
              <a:lnSpc>
                <a:spcPct val="150000"/>
              </a:lnSpc>
            </a:pPr>
            <a:r>
              <a:rPr sz="2400" b="0">
                <a:latin typeface="Consolas" panose="020B0609020204030204" charset="0"/>
                <a:ea typeface="宋体" panose="02010600030101010101" pitchFamily="2" charset="-122"/>
              </a:rPr>
              <a:t>前端开发工程师在工作时，不仅需要负责网页的样式、结构和交互效果等工作，还要负责和服务器的通信。网页不是一个“孤岛”，它通常需要将一定的数据信息发送给服务器，还需要根据服务器的一些数据信息进行可视化展示等。</a:t>
            </a:r>
          </a:p>
          <a:p>
            <a:pPr marL="0" indent="0">
              <a:lnSpc>
                <a:spcPct val="150000"/>
              </a:lnSpc>
            </a:pPr>
            <a:r>
              <a:rPr sz="2400" b="0">
                <a:latin typeface="Consolas" panose="020B0609020204030204" charset="0"/>
                <a:ea typeface="宋体" panose="02010600030101010101" pitchFamily="2" charset="-122"/>
              </a:rPr>
              <a:t>掌握一些后台语言的知识对前端开发来说是非常重要的。在后台语言中，PHP是较为简单的一种，我们建议所有的前端开发学习者都要适当了解PHP，以真正弄懂互联网的工作原理，在工作中能更好的和后台工程师配合，也能促进自己的前端开发水平。</a:t>
            </a:r>
          </a:p>
          <a:p>
            <a:pPr marL="0" indent="0">
              <a:lnSpc>
                <a:spcPct val="150000"/>
              </a:lnSpc>
            </a:pPr>
            <a:r>
              <a:rPr sz="2400" b="0">
                <a:latin typeface="Consolas" panose="020B0609020204030204" charset="0"/>
                <a:ea typeface="宋体" panose="02010600030101010101" pitchFamily="2" charset="-122"/>
              </a:rPr>
              <a:t>PHP的全称是Hypertext Preprocessor，中文名为“超文本预处理器”，是非常流行的后端语言。什么是预处理器？什么是后端语言？它和前端语言有什么区别？本章我们将解答你的这些疑问。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1087735" cy="702945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11.6  GET请求和POST请求 - POST请求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2295" y="882015"/>
            <a:ext cx="11584305" cy="13468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70000"/>
              </a:lnSpc>
            </a:pPr>
            <a:r>
              <a:rPr lang="zh-CN" sz="2400">
                <a:latin typeface="Consolas" panose="020B0609020204030204" charset="0"/>
                <a:ea typeface="宋体" panose="02010600030101010101" pitchFamily="2" charset="-122"/>
              </a:rPr>
              <a:t>在表单中随便填写一些内容，之后点击提交按钮。由于没有制作tj.php页面，所以页面会提示该页无法显示，在network选项卡中看见了这次提交的请求，如图所示。</a:t>
            </a:r>
          </a:p>
        </p:txBody>
      </p:sp>
      <p:pic>
        <p:nvPicPr>
          <p:cNvPr id="167" name="图片 1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895" y="2569845"/>
            <a:ext cx="8792845" cy="3104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1087735" cy="702945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11.6  GET请求和POST请求 - POST请求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2295" y="882015"/>
            <a:ext cx="11584305" cy="11245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40000"/>
              </a:lnSpc>
            </a:pPr>
            <a:r>
              <a:rPr lang="zh-CN" sz="2400">
                <a:latin typeface="Consolas" panose="020B0609020204030204" charset="0"/>
                <a:ea typeface="宋体" panose="02010600030101010101" pitchFamily="2" charset="-122"/>
              </a:rPr>
              <a:t>点击这次提交的请求，可以看见更多的细节，我们可以看见填写的姓名和年龄信息，如图所示。</a:t>
            </a:r>
          </a:p>
        </p:txBody>
      </p:sp>
      <p:pic>
        <p:nvPicPr>
          <p:cNvPr id="168" name="图片 1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860" y="1541780"/>
            <a:ext cx="6558280" cy="5106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1087735" cy="702945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11.6  GET请求和POST请求 - POST请求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2295" y="882015"/>
            <a:ext cx="11584305" cy="16414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40000"/>
              </a:lnSpc>
            </a:pPr>
            <a:r>
              <a:rPr lang="zh-CN" sz="2400">
                <a:latin typeface="Consolas" panose="020B0609020204030204" charset="0"/>
                <a:ea typeface="宋体" panose="02010600030101010101" pitchFamily="2" charset="-122"/>
              </a:rPr>
              <a:t>填写的表单信息实际上是通过HTTP请求的上行报文体传输给服务器的，这和GET请求完全不同。</a:t>
            </a:r>
          </a:p>
          <a:p>
            <a:pPr marL="0" indent="0">
              <a:lnSpc>
                <a:spcPct val="140000"/>
              </a:lnSpc>
            </a:pPr>
            <a:r>
              <a:rPr lang="zh-CN" sz="2400">
                <a:latin typeface="Consolas" panose="020B0609020204030204" charset="0"/>
                <a:ea typeface="宋体" panose="02010600030101010101" pitchFamily="2" charset="-122"/>
              </a:rPr>
              <a:t>tj.php程序应该如何处理表单的信息呢？代码如下：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850" y="2523490"/>
            <a:ext cx="5897880" cy="3879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1087735" cy="702945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11.6  GET请求和POST请求 - POST请求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2295" y="882015"/>
            <a:ext cx="11584305" cy="23069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lang="zh-CN" sz="2400">
                <a:latin typeface="Consolas" panose="020B0609020204030204" charset="0"/>
                <a:ea typeface="宋体" panose="02010600030101010101" pitchFamily="2" charset="-122"/>
              </a:rPr>
              <a:t>程序中首先使用了PHP的固定语法$_POST[]，得到了POST的请求参数，然后利用PHP超强的写入文件的能力，将用户填写的姓名和年龄写入到文本文件result.txt中。</a:t>
            </a:r>
          </a:p>
          <a:p>
            <a:pPr marL="0" indent="0">
              <a:lnSpc>
                <a:spcPct val="150000"/>
              </a:lnSpc>
            </a:pPr>
            <a:r>
              <a:rPr lang="zh-CN" sz="2400">
                <a:latin typeface="Consolas" panose="020B0609020204030204" charset="0"/>
                <a:ea typeface="宋体" panose="02010600030101010101" pitchFamily="2" charset="-122"/>
              </a:rPr>
              <a:t>重新提交刚才的form.html页面，然后可以在服务器的根目录看见一个result.txt文件被自动创建，并且内部有我们提交的表单的数据，如图所示。</a:t>
            </a:r>
          </a:p>
        </p:txBody>
      </p:sp>
      <p:pic>
        <p:nvPicPr>
          <p:cNvPr id="169" name="图片 1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270" y="3397250"/>
            <a:ext cx="6396990" cy="2983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1087735" cy="702945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11.6  GET请求和POST请求 - POST请求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7045" y="1260475"/>
            <a:ext cx="11584305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lang="zh-CN" sz="2400">
                <a:latin typeface="Consolas" panose="020B0609020204030204" charset="0"/>
                <a:ea typeface="宋体" panose="02010600030101010101" pitchFamily="2" charset="-122"/>
              </a:rPr>
              <a:t>由于POST请求是在HTTP报文体中传递数据，所以它具有非常显著的优点：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sz="2400">
                <a:latin typeface="Consolas" panose="020B0609020204030204" charset="0"/>
                <a:ea typeface="宋体" panose="02010600030101010101" pitchFamily="2" charset="-122"/>
              </a:rPr>
              <a:t>可以传输较大量的数据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sz="2400">
                <a:latin typeface="Consolas" panose="020B0609020204030204" charset="0"/>
                <a:ea typeface="宋体" panose="02010600030101010101" pitchFamily="2" charset="-122"/>
              </a:rPr>
              <a:t>保密性非常好，可以用于传输密码等机密信息</a:t>
            </a:r>
          </a:p>
          <a:p>
            <a:pPr marL="342900" indent="-342900">
              <a:lnSpc>
                <a:spcPct val="150000"/>
              </a:lnSpc>
            </a:pPr>
            <a:r>
              <a:rPr lang="zh-CN" sz="2400">
                <a:latin typeface="Consolas" panose="020B0609020204030204" charset="0"/>
                <a:ea typeface="宋体" panose="02010600030101010101" pitchFamily="2" charset="-122"/>
              </a:rPr>
              <a:t>同样的，它也有缺点：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sz="2400">
                <a:latin typeface="Consolas" panose="020B0609020204030204" charset="0"/>
                <a:ea typeface="宋体" panose="02010600030101010101" pitchFamily="2" charset="-122"/>
              </a:rPr>
              <a:t>不方便分享网址，因为POST请求根本不是通过URL来传递数据，所以多次访问同一个页面（比如tj.php)带给服务器的数据不一样。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9"/>
          <p:cNvSpPr txBox="1"/>
          <p:nvPr/>
        </p:nvSpPr>
        <p:spPr>
          <a:xfrm>
            <a:off x="2211705" y="3059430"/>
            <a:ext cx="7767955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11.2 PHP开发环境的配置</a:t>
            </a:r>
          </a:p>
        </p:txBody>
      </p:sp>
      <p:sp>
        <p:nvSpPr>
          <p:cNvPr id="44" name="五边形 43"/>
          <p:cNvSpPr/>
          <p:nvPr/>
        </p:nvSpPr>
        <p:spPr>
          <a:xfrm>
            <a:off x="0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 flipH="1">
            <a:off x="1470864" y="1625600"/>
            <a:ext cx="9250272" cy="3606800"/>
          </a:xfrm>
          <a:custGeom>
            <a:avLst/>
            <a:gdLst>
              <a:gd name="connsiteX0" fmla="*/ 6734601 w 8365511"/>
              <a:gd name="connsiteY0" fmla="*/ 0 h 3261820"/>
              <a:gd name="connsiteX1" fmla="*/ 6440954 w 8365511"/>
              <a:gd name="connsiteY1" fmla="*/ 0 h 3261820"/>
              <a:gd name="connsiteX2" fmla="*/ 1924557 w 8365511"/>
              <a:gd name="connsiteY2" fmla="*/ 0 h 3261820"/>
              <a:gd name="connsiteX3" fmla="*/ 1630910 w 8365511"/>
              <a:gd name="connsiteY3" fmla="*/ 0 h 3261820"/>
              <a:gd name="connsiteX4" fmla="*/ 0 w 8365511"/>
              <a:gd name="connsiteY4" fmla="*/ 1630910 h 3261820"/>
              <a:gd name="connsiteX5" fmla="*/ 1630910 w 8365511"/>
              <a:gd name="connsiteY5" fmla="*/ 3261820 h 3261820"/>
              <a:gd name="connsiteX6" fmla="*/ 1924557 w 8365511"/>
              <a:gd name="connsiteY6" fmla="*/ 3261820 h 3261820"/>
              <a:gd name="connsiteX7" fmla="*/ 6440954 w 8365511"/>
              <a:gd name="connsiteY7" fmla="*/ 3261820 h 3261820"/>
              <a:gd name="connsiteX8" fmla="*/ 6734601 w 8365511"/>
              <a:gd name="connsiteY8" fmla="*/ 3261820 h 3261820"/>
              <a:gd name="connsiteX9" fmla="*/ 8365511 w 8365511"/>
              <a:gd name="connsiteY9" fmla="*/ 1630910 h 326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65511" h="3261820">
                <a:moveTo>
                  <a:pt x="6734601" y="0"/>
                </a:moveTo>
                <a:lnTo>
                  <a:pt x="6440954" y="0"/>
                </a:lnTo>
                <a:lnTo>
                  <a:pt x="1924557" y="0"/>
                </a:lnTo>
                <a:lnTo>
                  <a:pt x="1630910" y="0"/>
                </a:lnTo>
                <a:lnTo>
                  <a:pt x="0" y="1630910"/>
                </a:lnTo>
                <a:lnTo>
                  <a:pt x="1630910" y="3261820"/>
                </a:lnTo>
                <a:lnTo>
                  <a:pt x="1924557" y="3261820"/>
                </a:lnTo>
                <a:lnTo>
                  <a:pt x="6440954" y="3261820"/>
                </a:lnTo>
                <a:lnTo>
                  <a:pt x="6734601" y="3261820"/>
                </a:lnTo>
                <a:lnTo>
                  <a:pt x="8365511" y="1630910"/>
                </a:ln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 flipH="1">
            <a:off x="1677131" y="1756372"/>
            <a:ext cx="8837738" cy="3345256"/>
          </a:xfrm>
          <a:custGeom>
            <a:avLst/>
            <a:gdLst>
              <a:gd name="connsiteX0" fmla="*/ 7135510 w 8801228"/>
              <a:gd name="connsiteY0" fmla="*/ 0 h 3331436"/>
              <a:gd name="connsiteX1" fmla="*/ 6878335 w 8801228"/>
              <a:gd name="connsiteY1" fmla="*/ 0 h 3331436"/>
              <a:gd name="connsiteX2" fmla="*/ 6835596 w 8801228"/>
              <a:gd name="connsiteY2" fmla="*/ 0 h 3331436"/>
              <a:gd name="connsiteX3" fmla="*/ 6578421 w 8801228"/>
              <a:gd name="connsiteY3" fmla="*/ 0 h 3331436"/>
              <a:gd name="connsiteX4" fmla="*/ 2222807 w 8801228"/>
              <a:gd name="connsiteY4" fmla="*/ 0 h 3331436"/>
              <a:gd name="connsiteX5" fmla="*/ 1965632 w 8801228"/>
              <a:gd name="connsiteY5" fmla="*/ 0 h 3331436"/>
              <a:gd name="connsiteX6" fmla="*/ 1922893 w 8801228"/>
              <a:gd name="connsiteY6" fmla="*/ 0 h 3331436"/>
              <a:gd name="connsiteX7" fmla="*/ 1665718 w 8801228"/>
              <a:gd name="connsiteY7" fmla="*/ 0 h 3331436"/>
              <a:gd name="connsiteX8" fmla="*/ 0 w 8801228"/>
              <a:gd name="connsiteY8" fmla="*/ 1665718 h 3331436"/>
              <a:gd name="connsiteX9" fmla="*/ 1665718 w 8801228"/>
              <a:gd name="connsiteY9" fmla="*/ 3331436 h 3331436"/>
              <a:gd name="connsiteX10" fmla="*/ 1922893 w 8801228"/>
              <a:gd name="connsiteY10" fmla="*/ 3331436 h 3331436"/>
              <a:gd name="connsiteX11" fmla="*/ 1965632 w 8801228"/>
              <a:gd name="connsiteY11" fmla="*/ 3331436 h 3331436"/>
              <a:gd name="connsiteX12" fmla="*/ 2222807 w 8801228"/>
              <a:gd name="connsiteY12" fmla="*/ 3331436 h 3331436"/>
              <a:gd name="connsiteX13" fmla="*/ 6578421 w 8801228"/>
              <a:gd name="connsiteY13" fmla="*/ 3331436 h 3331436"/>
              <a:gd name="connsiteX14" fmla="*/ 6835596 w 8801228"/>
              <a:gd name="connsiteY14" fmla="*/ 3331436 h 3331436"/>
              <a:gd name="connsiteX15" fmla="*/ 6878335 w 8801228"/>
              <a:gd name="connsiteY15" fmla="*/ 3331436 h 3331436"/>
              <a:gd name="connsiteX16" fmla="*/ 7135510 w 8801228"/>
              <a:gd name="connsiteY16" fmla="*/ 3331436 h 3331436"/>
              <a:gd name="connsiteX17" fmla="*/ 8801228 w 8801228"/>
              <a:gd name="connsiteY17" fmla="*/ 1665718 h 333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01228" h="3331436">
                <a:moveTo>
                  <a:pt x="7135510" y="0"/>
                </a:moveTo>
                <a:lnTo>
                  <a:pt x="6878335" y="0"/>
                </a:lnTo>
                <a:lnTo>
                  <a:pt x="6835596" y="0"/>
                </a:lnTo>
                <a:lnTo>
                  <a:pt x="6578421" y="0"/>
                </a:lnTo>
                <a:lnTo>
                  <a:pt x="2222807" y="0"/>
                </a:lnTo>
                <a:lnTo>
                  <a:pt x="1965632" y="0"/>
                </a:lnTo>
                <a:lnTo>
                  <a:pt x="1922893" y="0"/>
                </a:lnTo>
                <a:lnTo>
                  <a:pt x="1665718" y="0"/>
                </a:lnTo>
                <a:lnTo>
                  <a:pt x="0" y="1665718"/>
                </a:lnTo>
                <a:lnTo>
                  <a:pt x="1665718" y="3331436"/>
                </a:lnTo>
                <a:lnTo>
                  <a:pt x="1922893" y="3331436"/>
                </a:lnTo>
                <a:lnTo>
                  <a:pt x="1965632" y="3331436"/>
                </a:lnTo>
                <a:lnTo>
                  <a:pt x="2222807" y="3331436"/>
                </a:lnTo>
                <a:lnTo>
                  <a:pt x="6578421" y="3331436"/>
                </a:lnTo>
                <a:lnTo>
                  <a:pt x="6835596" y="3331436"/>
                </a:lnTo>
                <a:lnTo>
                  <a:pt x="6878335" y="3331436"/>
                </a:lnTo>
                <a:lnTo>
                  <a:pt x="7135510" y="3331436"/>
                </a:lnTo>
                <a:lnTo>
                  <a:pt x="8801228" y="1665718"/>
                </a:lnTo>
                <a:close/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3" name="五边形 52"/>
          <p:cNvSpPr/>
          <p:nvPr/>
        </p:nvSpPr>
        <p:spPr>
          <a:xfrm flipH="1">
            <a:off x="10721136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4" grpId="0" bldLvl="0" animBg="1"/>
      <p:bldP spid="48" grpId="0" bldLvl="0" animBg="1"/>
      <p:bldP spid="52" grpId="0" bldLvl="0" animBg="1"/>
      <p:bldP spid="5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852785" cy="504190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11.2 PHP开发环境的配置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295" y="910590"/>
            <a:ext cx="11543665" cy="1938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PHP不能直接在计算机上运行，它必须运行在一个叫做Apache的软件上。Apache是世界使用排名第一的Web服务器软件，为计算机提供“伺服”能力。一台普通的笔记本电脑，只要安装了Apache，就成为了一台服务器。当然，专业的服务器的硬件配置肯定要比笔记本电脑强的多。如图所示就是Apache的logo。</a:t>
            </a:r>
          </a:p>
        </p:txBody>
      </p:sp>
      <p:pic>
        <p:nvPicPr>
          <p:cNvPr id="119" name="图片 119" descr="Apache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45080" y="3399790"/>
            <a:ext cx="6663690" cy="2718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852785" cy="504190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11.2 PHP开发环境的配置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295" y="910590"/>
            <a:ext cx="11543665" cy="1938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除Apache是必须安装的软件之外，我们也必须在计算机中安装“PHP语言解析器”才能运行PHP程序。传统的PHP开发环境配置比较复杂，我们有可以使用一些集成式开发环境，比如PHPnow。</a:t>
            </a:r>
          </a:p>
          <a:p>
            <a:pPr marL="0" indent="0">
              <a:lnSpc>
                <a:spcPct val="15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PHPnow是十分流行的windows下绿色免费的 Apache + PHP + MySQL （数据库）环境套件包。访问PHPnow的官方网站可以下载这个软件，网址为http://servkit.org/，如图所示。</a:t>
            </a:r>
          </a:p>
        </p:txBody>
      </p:sp>
      <p:pic>
        <p:nvPicPr>
          <p:cNvPr id="115" name="图片 1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145" y="2960370"/>
            <a:ext cx="6367780" cy="3498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852785" cy="504190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11.2 PHP开发环境的配置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295" y="910590"/>
            <a:ext cx="11543665" cy="553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下载PHPnow得到一个压缩包，如图所示。</a:t>
            </a:r>
          </a:p>
        </p:txBody>
      </p:sp>
      <p:pic>
        <p:nvPicPr>
          <p:cNvPr id="120" name="图片 1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685" y="1614805"/>
            <a:ext cx="7289165" cy="4785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852785" cy="504190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11.2 PHP开发环境的配置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295" y="910590"/>
            <a:ext cx="11543665" cy="1938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将这个压缩包完整解压缩到C盘的phpnow文件夹。注意，解压路径可以更改，但是绝对不能有任何中文。</a:t>
            </a:r>
            <a:r>
              <a:rPr sz="2000">
                <a:latin typeface="Consolas" panose="020B0609020204030204" charset="0"/>
                <a:sym typeface="+mn-ea"/>
              </a:rPr>
              <a:t>使用管理员模式的CMD命令行面板来安装，方法是在开始菜单的搜索栏中输入“cmd”，如图所示。</a:t>
            </a:r>
            <a:endParaRPr sz="2000" b="0">
              <a:latin typeface="Consolas" panose="020B0609020204030204" charset="0"/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</a:pPr>
            <a:endParaRPr sz="2000" b="0">
              <a:latin typeface="Consolas" panose="020B0609020204030204" charset="0"/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</a:pPr>
            <a:endParaRPr sz="2000" b="0">
              <a:latin typeface="Consolas" panose="020B0609020204030204" charset="0"/>
              <a:ea typeface="宋体" panose="02010600030101010101" pitchFamily="2" charset="-122"/>
            </a:endParaRPr>
          </a:p>
        </p:txBody>
      </p:sp>
      <p:pic>
        <p:nvPicPr>
          <p:cNvPr id="121" name="图片 1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045" y="2058035"/>
            <a:ext cx="2945765" cy="47663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FFFFFF"/>
      </a:dk2>
      <a:lt2>
        <a:srgbClr val="18B4C3"/>
      </a:lt2>
      <a:accent1>
        <a:srgbClr val="BD0000"/>
      </a:accent1>
      <a:accent2>
        <a:srgbClr val="FFC000"/>
      </a:accent2>
      <a:accent3>
        <a:srgbClr val="40464A"/>
      </a:accent3>
      <a:accent4>
        <a:srgbClr val="9CC35D"/>
      </a:accent4>
      <a:accent5>
        <a:srgbClr val="FFFFFF"/>
      </a:accent5>
      <a:accent6>
        <a:srgbClr val="FF6600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1452</Words>
  <Application>Microsoft Office PowerPoint</Application>
  <PresentationFormat>宽屏</PresentationFormat>
  <Paragraphs>176</Paragraphs>
  <Slides>44</Slides>
  <Notes>44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5" baseType="lpstr">
      <vt:lpstr>Swis721 Lt BT</vt:lpstr>
      <vt:lpstr>宋体</vt:lpstr>
      <vt:lpstr>微软雅黑</vt:lpstr>
      <vt:lpstr>Agency FB</vt:lpstr>
      <vt:lpstr>Arial</vt:lpstr>
      <vt:lpstr>Calibri</vt:lpstr>
      <vt:lpstr>Consolas</vt:lpstr>
      <vt:lpstr>LilyUPC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11.1 引言</vt:lpstr>
      <vt:lpstr>PowerPoint 演示文稿</vt:lpstr>
      <vt:lpstr>11.2 PHP开发环境的配置</vt:lpstr>
      <vt:lpstr>11.2 PHP开发环境的配置</vt:lpstr>
      <vt:lpstr>11.2 PHP开发环境的配置</vt:lpstr>
      <vt:lpstr>11.2 PHP开发环境的配置</vt:lpstr>
      <vt:lpstr>11.2 PHP开发环境的配置</vt:lpstr>
      <vt:lpstr>11.2 PHP开发环境的配置</vt:lpstr>
      <vt:lpstr>11.2 PHP开发环境的配置</vt:lpstr>
      <vt:lpstr>11.2 PHP开发环境的配置</vt:lpstr>
      <vt:lpstr>11.2 PHP开发环境的配置</vt:lpstr>
      <vt:lpstr>11.2 PHP开发环境的配置</vt:lpstr>
      <vt:lpstr>11.2 PHP开发环境的配置</vt:lpstr>
      <vt:lpstr>PowerPoint 演示文稿</vt:lpstr>
      <vt:lpstr>11.3 认识服务器</vt:lpstr>
      <vt:lpstr>11.3 认识服务器</vt:lpstr>
      <vt:lpstr>11.3 认识服务器</vt:lpstr>
      <vt:lpstr>11.3 认识服务器</vt:lpstr>
      <vt:lpstr>11.3 认识服务器</vt:lpstr>
      <vt:lpstr>PowerPoint 演示文稿</vt:lpstr>
      <vt:lpstr>11.4 PHP Hello World</vt:lpstr>
      <vt:lpstr>11.4 PHP Hello World</vt:lpstr>
      <vt:lpstr>11.4 PHP Hello World</vt:lpstr>
      <vt:lpstr>11.4 PHP Hello World</vt:lpstr>
      <vt:lpstr>PowerPoint 演示文稿</vt:lpstr>
      <vt:lpstr>11.5 实战案例：使用PHP制作九九乘法表</vt:lpstr>
      <vt:lpstr>11.5 实战案例：使用PHP制作九九乘法表</vt:lpstr>
      <vt:lpstr>11.5 实战案例：使用PHP制作九九乘法表</vt:lpstr>
      <vt:lpstr>PowerPoint 演示文稿</vt:lpstr>
      <vt:lpstr>11.6  GET请求和POST请求 - GET请求</vt:lpstr>
      <vt:lpstr>11.6  GET请求和POST请求 - GET请求</vt:lpstr>
      <vt:lpstr>11.6  GET请求和POST请求 - GET请求</vt:lpstr>
      <vt:lpstr>11.6  GET请求和POST请求 - GET请求</vt:lpstr>
      <vt:lpstr>11.6  GET请求和POST请求 - GET请求</vt:lpstr>
      <vt:lpstr>11.6  GET请求和POST请求 - POST请求</vt:lpstr>
      <vt:lpstr>11.6  GET请求和POST请求 - POST请求</vt:lpstr>
      <vt:lpstr>11.6  GET请求和POST请求 - POST请求</vt:lpstr>
      <vt:lpstr>11.6  GET请求和POST请求 - POST请求</vt:lpstr>
      <vt:lpstr>11.6  GET请求和POST请求 - POST请求</vt:lpstr>
      <vt:lpstr>11.6  GET请求和POST请求 - POST请求</vt:lpstr>
      <vt:lpstr>11.6  GET请求和POST请求 - POST请求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kingpub</dc:creator>
  <cp:lastModifiedBy>Danny</cp:lastModifiedBy>
  <cp:revision>926</cp:revision>
  <dcterms:created xsi:type="dcterms:W3CDTF">2015-04-24T01:01:00Z</dcterms:created>
  <dcterms:modified xsi:type="dcterms:W3CDTF">2018-11-29T11:11:42Z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2052-11.1.0.8135</vt:lpwstr>
  </property>
</Properties>
</file>